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jpeg" ContentType="image/jpeg"/>
  <Override PartName="/ppt/notesSlides/notesSlide12.xml" ContentType="application/vnd.openxmlformats-officedocument.presentationml.notesSlide+xml"/>
  <Override PartName="/ppt/media/image6.jpeg" ContentType="image/jpeg"/>
  <Override PartName="/ppt/media/image7.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8.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9.jpeg" ContentType="image/jpeg"/>
  <Override PartName="/ppt/media/image10.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1.jpeg" ContentType="image/jpeg"/>
  <Override PartName="/ppt/notesSlides/notesSlide26.xml" ContentType="application/vnd.openxmlformats-officedocument.presentationml.notesSlide+xml"/>
  <Override PartName="/ppt/media/image12.jpe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13.jpeg" ContentType="image/jpeg"/>
  <Override PartName="/ppt/notesSlides/notesSlide29.xml" ContentType="application/vnd.openxmlformats-officedocument.presentationml.notesSlide+xml"/>
  <Override PartName="/ppt/media/image14.jpeg" ContentType="image/jpeg"/>
  <Override PartName="/ppt/media/image15.jpeg" ContentType="image/jpeg"/>
  <Override PartName="/ppt/notesSlides/notesSlide30.xml" ContentType="application/vnd.openxmlformats-officedocument.presentationml.notesSlide+xml"/>
  <Override PartName="/ppt/media/image16.jpe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7.jpeg" ContentType="image/jpeg"/>
  <Override PartName="/ppt/notesSlides/notesSlide33.xml" ContentType="application/vnd.openxmlformats-officedocument.presentationml.notesSlide+xml"/>
  <Override PartName="/ppt/media/image18.jpeg" ContentType="image/jpeg"/>
  <Override PartName="/ppt/notesSlides/notesSlide34.xml" ContentType="application/vnd.openxmlformats-officedocument.presentationml.notesSlide+xml"/>
  <Override PartName="/ppt/media/image19.jpeg" ContentType="image/jpeg"/>
  <Override PartName="/ppt/media/image20.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E7E6E6"/>
        </a:fontRef>
        <a:srgbClr val="E7E6E6"/>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rgbClr val="D6E6F0"/>
          </a:solidFill>
        </a:fill>
      </a:tcStyle>
    </a:wholeTbl>
    <a:band2H>
      <a:tcTxStyle b="def" i="def"/>
      <a:tcStyle>
        <a:tcBdr/>
        <a:fill>
          <a:solidFill>
            <a:srgbClr val="ECF3F8"/>
          </a:solidFill>
        </a:fill>
      </a:tcStyle>
    </a:band2H>
    <a:firstCol>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chemeClr val="accent1"/>
          </a:solidFill>
        </a:fill>
      </a:tcStyle>
    </a:firstCol>
    <a:lastRow>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381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chemeClr val="accent1"/>
          </a:solidFill>
        </a:fill>
      </a:tcStyle>
    </a:lastRow>
    <a:firstRow>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381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chemeClr val="accent1"/>
          </a:solidFill>
        </a:fill>
      </a:tcStyle>
    </a:firstRow>
  </a:tblStyle>
  <a:tblStyle styleId="{C7B018BB-80A7-4F77-B60F-C8B233D01FF8}" styleName="">
    <a:tblBg/>
    <a:wholeTbl>
      <a:tcTxStyle b="off" i="off">
        <a:fontRef idx="minor">
          <a:srgbClr val="E7E6E6"/>
        </a:fontRef>
        <a:srgbClr val="E7E6E6"/>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chemeClr val="accent3"/>
          </a:solidFill>
        </a:fill>
      </a:tcStyle>
    </a:firstCol>
    <a:lastRow>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381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chemeClr val="accent3"/>
          </a:solidFill>
        </a:fill>
      </a:tcStyle>
    </a:lastRow>
    <a:firstRow>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381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chemeClr val="accent3"/>
          </a:solidFill>
        </a:fill>
      </a:tcStyle>
    </a:firstRow>
  </a:tblStyle>
  <a:tblStyle styleId="{EEE7283C-3CF3-47DC-8721-378D4A62B228}" styleName="">
    <a:tblBg/>
    <a:wholeTbl>
      <a:tcTxStyle b="off" i="off">
        <a:fontRef idx="minor">
          <a:srgbClr val="E7E6E6"/>
        </a:fontRef>
        <a:srgbClr val="E7E6E6"/>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chemeClr val="accent6"/>
          </a:solidFill>
        </a:fill>
      </a:tcStyle>
    </a:firstCol>
    <a:lastRow>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381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chemeClr val="accent6"/>
          </a:solidFill>
        </a:fill>
      </a:tcStyle>
    </a:lastRow>
    <a:firstRow>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381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chemeClr val="accent6"/>
          </a:solidFill>
        </a:fill>
      </a:tcStyle>
    </a:firstRow>
  </a:tblStyle>
  <a:tblStyle styleId="{CF821DB8-F4EB-4A41-A1BA-3FCAFE7338EE}" styleName="">
    <a:tblBg/>
    <a:wholeTbl>
      <a:tcTxStyle b="off" i="off">
        <a:fontRef idx="minor">
          <a:srgbClr val="E7E6E6"/>
        </a:fontRef>
        <a:srgbClr val="E7E6E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AFAFA"/>
          </a:solidFill>
        </a:fill>
      </a:tcStyle>
    </a:wholeTbl>
    <a:band2H>
      <a:tcTxStyle b="def" i="def"/>
      <a:tcStyle>
        <a:tcBdr/>
        <a:fill>
          <a:solidFill>
            <a:srgbClr val="F8F8F8"/>
          </a:solidFill>
        </a:fill>
      </a:tcStyle>
    </a:band2H>
    <a:firstCol>
      <a:tcTxStyle b="on" i="off">
        <a:fontRef idx="minor">
          <a:srgbClr val="F8F8F8"/>
        </a:fontRef>
        <a:srgbClr val="F8F8F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E7E6E6"/>
        </a:fontRef>
        <a:srgbClr val="E7E6E6"/>
      </a:tcTxStyle>
      <a:tcStyle>
        <a:tcBdr>
          <a:left>
            <a:ln w="12700" cap="flat">
              <a:noFill/>
              <a:miter lim="400000"/>
            </a:ln>
          </a:left>
          <a:right>
            <a:ln w="12700" cap="flat">
              <a:noFill/>
              <a:miter lim="400000"/>
            </a:ln>
          </a:right>
          <a:top>
            <a:ln w="50800" cap="flat">
              <a:solidFill>
                <a:srgbClr val="E7E6E6"/>
              </a:solidFill>
              <a:prstDash val="solid"/>
              <a:round/>
            </a:ln>
          </a:top>
          <a:bottom>
            <a:ln w="25400" cap="flat">
              <a:solidFill>
                <a:srgbClr val="E7E6E6"/>
              </a:solidFill>
              <a:prstDash val="solid"/>
              <a:round/>
            </a:ln>
          </a:bottom>
          <a:insideH>
            <a:ln w="12700" cap="flat">
              <a:noFill/>
              <a:miter lim="400000"/>
            </a:ln>
          </a:insideH>
          <a:insideV>
            <a:ln w="12700" cap="flat">
              <a:noFill/>
              <a:miter lim="400000"/>
            </a:ln>
          </a:insideV>
        </a:tcBdr>
        <a:fill>
          <a:solidFill>
            <a:srgbClr val="F8F8F8"/>
          </a:solidFill>
        </a:fill>
      </a:tcStyle>
    </a:lastRow>
    <a:firstRow>
      <a:tcTxStyle b="on" i="off">
        <a:fontRef idx="minor">
          <a:srgbClr val="F8F8F8"/>
        </a:fontRef>
        <a:srgbClr val="F8F8F8"/>
      </a:tcTxStyle>
      <a:tcStyle>
        <a:tcBdr>
          <a:left>
            <a:ln w="12700" cap="flat">
              <a:noFill/>
              <a:miter lim="400000"/>
            </a:ln>
          </a:left>
          <a:right>
            <a:ln w="12700" cap="flat">
              <a:noFill/>
              <a:miter lim="400000"/>
            </a:ln>
          </a:right>
          <a:top>
            <a:ln w="25400" cap="flat">
              <a:solidFill>
                <a:srgbClr val="E7E6E6"/>
              </a:solidFill>
              <a:prstDash val="solid"/>
              <a:round/>
            </a:ln>
          </a:top>
          <a:bottom>
            <a:ln w="25400" cap="flat">
              <a:solidFill>
                <a:srgbClr val="E7E6E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E7E6E6"/>
        </a:fontRef>
        <a:srgbClr val="E7E6E6"/>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rgbClr val="F6F5F5"/>
          </a:solidFill>
        </a:fill>
      </a:tcStyle>
    </a:wholeTbl>
    <a:band2H>
      <a:tcTxStyle b="def" i="def"/>
      <a:tcStyle>
        <a:tcBdr/>
        <a:fill>
          <a:solidFill>
            <a:srgbClr val="FAFAFA"/>
          </a:solidFill>
        </a:fill>
      </a:tcStyle>
    </a:band2H>
    <a:firstCol>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rgbClr val="E7E6E6"/>
          </a:solidFill>
        </a:fill>
      </a:tcStyle>
    </a:firstCol>
    <a:lastRow>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38100" cap="flat">
              <a:solidFill>
                <a:srgbClr val="F8F8F8"/>
              </a:solidFill>
              <a:prstDash val="solid"/>
              <a:round/>
            </a:ln>
          </a:top>
          <a:bottom>
            <a:ln w="127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rgbClr val="E7E6E6"/>
          </a:solidFill>
        </a:fill>
      </a:tcStyle>
    </a:lastRow>
    <a:firstRow>
      <a:tcTxStyle b="on" i="off">
        <a:fontRef idx="minor">
          <a:srgbClr val="F8F8F8"/>
        </a:fontRef>
        <a:srgbClr val="F8F8F8"/>
      </a:tcTxStyle>
      <a:tcStyle>
        <a:tcBdr>
          <a:left>
            <a:ln w="12700" cap="flat">
              <a:solidFill>
                <a:srgbClr val="F8F8F8"/>
              </a:solidFill>
              <a:prstDash val="solid"/>
              <a:round/>
            </a:ln>
          </a:left>
          <a:right>
            <a:ln w="12700" cap="flat">
              <a:solidFill>
                <a:srgbClr val="F8F8F8"/>
              </a:solidFill>
              <a:prstDash val="solid"/>
              <a:round/>
            </a:ln>
          </a:right>
          <a:top>
            <a:ln w="12700" cap="flat">
              <a:solidFill>
                <a:srgbClr val="F8F8F8"/>
              </a:solidFill>
              <a:prstDash val="solid"/>
              <a:round/>
            </a:ln>
          </a:top>
          <a:bottom>
            <a:ln w="38100" cap="flat">
              <a:solidFill>
                <a:srgbClr val="F8F8F8"/>
              </a:solidFill>
              <a:prstDash val="solid"/>
              <a:round/>
            </a:ln>
          </a:bottom>
          <a:insideH>
            <a:ln w="12700" cap="flat">
              <a:solidFill>
                <a:srgbClr val="F8F8F8"/>
              </a:solidFill>
              <a:prstDash val="solid"/>
              <a:round/>
            </a:ln>
          </a:insideH>
          <a:insideV>
            <a:ln w="12700" cap="flat">
              <a:solidFill>
                <a:srgbClr val="F8F8F8"/>
              </a:solidFill>
              <a:prstDash val="solid"/>
              <a:round/>
            </a:ln>
          </a:insideV>
        </a:tcBdr>
        <a:fill>
          <a:solidFill>
            <a:srgbClr val="E7E6E6"/>
          </a:solidFill>
        </a:fill>
      </a:tcStyle>
    </a:firstRow>
  </a:tblStyle>
  <a:tblStyle styleId="{2708684C-4D16-4618-839F-0558EEFCDFE6}" styleName="">
    <a:tblBg/>
    <a:wholeTbl>
      <a:tcTxStyle b="off" i="off">
        <a:fontRef idx="minor">
          <a:srgbClr val="E7E6E6"/>
        </a:fontRef>
        <a:srgbClr val="E7E6E6"/>
      </a:tcTxStyle>
      <a:tcStyle>
        <a:tcBdr>
          <a:left>
            <a:ln w="12700" cap="flat">
              <a:solidFill>
                <a:srgbClr val="E7E6E6"/>
              </a:solidFill>
              <a:prstDash val="solid"/>
              <a:round/>
            </a:ln>
          </a:left>
          <a:right>
            <a:ln w="12700" cap="flat">
              <a:solidFill>
                <a:srgbClr val="E7E6E6"/>
              </a:solidFill>
              <a:prstDash val="solid"/>
              <a:round/>
            </a:ln>
          </a:right>
          <a:top>
            <a:ln w="12700" cap="flat">
              <a:solidFill>
                <a:srgbClr val="E7E6E6"/>
              </a:solidFill>
              <a:prstDash val="solid"/>
              <a:round/>
            </a:ln>
          </a:top>
          <a:bottom>
            <a:ln w="12700" cap="flat">
              <a:solidFill>
                <a:srgbClr val="E7E6E6"/>
              </a:solidFill>
              <a:prstDash val="solid"/>
              <a:round/>
            </a:ln>
          </a:bottom>
          <a:insideH>
            <a:ln w="12700" cap="flat">
              <a:solidFill>
                <a:srgbClr val="E7E6E6"/>
              </a:solidFill>
              <a:prstDash val="solid"/>
              <a:round/>
            </a:ln>
          </a:insideH>
          <a:insideV>
            <a:ln w="12700" cap="flat">
              <a:solidFill>
                <a:srgbClr val="E7E6E6"/>
              </a:solidFill>
              <a:prstDash val="solid"/>
              <a:round/>
            </a:ln>
          </a:insideV>
        </a:tcBdr>
        <a:fill>
          <a:solidFill>
            <a:srgbClr val="E7E6E6">
              <a:alpha val="20000"/>
            </a:srgbClr>
          </a:solidFill>
        </a:fill>
      </a:tcStyle>
    </a:wholeTbl>
    <a:band2H>
      <a:tcTxStyle b="def" i="def"/>
      <a:tcStyle>
        <a:tcBdr/>
        <a:fill>
          <a:solidFill>
            <a:srgbClr val="FFFFFF"/>
          </a:solidFill>
        </a:fill>
      </a:tcStyle>
    </a:band2H>
    <a:firstCol>
      <a:tcTxStyle b="on" i="off">
        <a:fontRef idx="minor">
          <a:srgbClr val="E7E6E6"/>
        </a:fontRef>
        <a:srgbClr val="E7E6E6"/>
      </a:tcTxStyle>
      <a:tcStyle>
        <a:tcBdr>
          <a:left>
            <a:ln w="12700" cap="flat">
              <a:solidFill>
                <a:srgbClr val="E7E6E6"/>
              </a:solidFill>
              <a:prstDash val="solid"/>
              <a:round/>
            </a:ln>
          </a:left>
          <a:right>
            <a:ln w="12700" cap="flat">
              <a:solidFill>
                <a:srgbClr val="E7E6E6"/>
              </a:solidFill>
              <a:prstDash val="solid"/>
              <a:round/>
            </a:ln>
          </a:right>
          <a:top>
            <a:ln w="12700" cap="flat">
              <a:solidFill>
                <a:srgbClr val="E7E6E6"/>
              </a:solidFill>
              <a:prstDash val="solid"/>
              <a:round/>
            </a:ln>
          </a:top>
          <a:bottom>
            <a:ln w="12700" cap="flat">
              <a:solidFill>
                <a:srgbClr val="E7E6E6"/>
              </a:solidFill>
              <a:prstDash val="solid"/>
              <a:round/>
            </a:ln>
          </a:bottom>
          <a:insideH>
            <a:ln w="12700" cap="flat">
              <a:solidFill>
                <a:srgbClr val="E7E6E6"/>
              </a:solidFill>
              <a:prstDash val="solid"/>
              <a:round/>
            </a:ln>
          </a:insideH>
          <a:insideV>
            <a:ln w="12700" cap="flat">
              <a:solidFill>
                <a:srgbClr val="E7E6E6"/>
              </a:solidFill>
              <a:prstDash val="solid"/>
              <a:round/>
            </a:ln>
          </a:insideV>
        </a:tcBdr>
        <a:fill>
          <a:solidFill>
            <a:srgbClr val="E7E6E6">
              <a:alpha val="20000"/>
            </a:srgbClr>
          </a:solidFill>
        </a:fill>
      </a:tcStyle>
    </a:firstCol>
    <a:lastRow>
      <a:tcTxStyle b="on" i="off">
        <a:fontRef idx="minor">
          <a:srgbClr val="E7E6E6"/>
        </a:fontRef>
        <a:srgbClr val="E7E6E6"/>
      </a:tcTxStyle>
      <a:tcStyle>
        <a:tcBdr>
          <a:left>
            <a:ln w="12700" cap="flat">
              <a:solidFill>
                <a:srgbClr val="E7E6E6"/>
              </a:solidFill>
              <a:prstDash val="solid"/>
              <a:round/>
            </a:ln>
          </a:left>
          <a:right>
            <a:ln w="12700" cap="flat">
              <a:solidFill>
                <a:srgbClr val="E7E6E6"/>
              </a:solidFill>
              <a:prstDash val="solid"/>
              <a:round/>
            </a:ln>
          </a:right>
          <a:top>
            <a:ln w="50800" cap="flat">
              <a:solidFill>
                <a:srgbClr val="E7E6E6"/>
              </a:solidFill>
              <a:prstDash val="solid"/>
              <a:round/>
            </a:ln>
          </a:top>
          <a:bottom>
            <a:ln w="12700" cap="flat">
              <a:solidFill>
                <a:srgbClr val="E7E6E6"/>
              </a:solidFill>
              <a:prstDash val="solid"/>
              <a:round/>
            </a:ln>
          </a:bottom>
          <a:insideH>
            <a:ln w="12700" cap="flat">
              <a:solidFill>
                <a:srgbClr val="E7E6E6"/>
              </a:solidFill>
              <a:prstDash val="solid"/>
              <a:round/>
            </a:ln>
          </a:insideH>
          <a:insideV>
            <a:ln w="12700" cap="flat">
              <a:solidFill>
                <a:srgbClr val="E7E6E6"/>
              </a:solidFill>
              <a:prstDash val="solid"/>
              <a:round/>
            </a:ln>
          </a:insideV>
        </a:tcBdr>
        <a:fill>
          <a:noFill/>
        </a:fill>
      </a:tcStyle>
    </a:lastRow>
    <a:firstRow>
      <a:tcTxStyle b="on" i="off">
        <a:fontRef idx="minor">
          <a:srgbClr val="E7E6E6"/>
        </a:fontRef>
        <a:srgbClr val="E7E6E6"/>
      </a:tcTxStyle>
      <a:tcStyle>
        <a:tcBdr>
          <a:left>
            <a:ln w="12700" cap="flat">
              <a:solidFill>
                <a:srgbClr val="E7E6E6"/>
              </a:solidFill>
              <a:prstDash val="solid"/>
              <a:round/>
            </a:ln>
          </a:left>
          <a:right>
            <a:ln w="12700" cap="flat">
              <a:solidFill>
                <a:srgbClr val="E7E6E6"/>
              </a:solidFill>
              <a:prstDash val="solid"/>
              <a:round/>
            </a:ln>
          </a:right>
          <a:top>
            <a:ln w="12700" cap="flat">
              <a:solidFill>
                <a:srgbClr val="E7E6E6"/>
              </a:solidFill>
              <a:prstDash val="solid"/>
              <a:round/>
            </a:ln>
          </a:top>
          <a:bottom>
            <a:ln w="25400" cap="flat">
              <a:solidFill>
                <a:srgbClr val="E7E6E6"/>
              </a:solidFill>
              <a:prstDash val="solid"/>
              <a:round/>
            </a:ln>
          </a:bottom>
          <a:insideH>
            <a:ln w="12700" cap="flat">
              <a:solidFill>
                <a:srgbClr val="E7E6E6"/>
              </a:solidFill>
              <a:prstDash val="solid"/>
              <a:round/>
            </a:ln>
          </a:insideH>
          <a:insideV>
            <a:ln w="12700" cap="flat">
              <a:solidFill>
                <a:srgbClr val="E7E6E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9" name="Shape 59"/>
          <p:cNvSpPr/>
          <p:nvPr>
            <p:ph type="sldImg"/>
          </p:nvPr>
        </p:nvSpPr>
        <p:spPr>
          <a:xfrm>
            <a:off x="1143000" y="685800"/>
            <a:ext cx="4572000" cy="3429000"/>
          </a:xfrm>
          <a:prstGeom prst="rect">
            <a:avLst/>
          </a:prstGeom>
        </p:spPr>
        <p:txBody>
          <a:bodyPr/>
          <a:lstStyle/>
          <a:p>
            <a:pPr/>
          </a:p>
        </p:txBody>
      </p:sp>
      <p:sp>
        <p:nvSpPr>
          <p:cNvPr id="60" name="Shape 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068" latinLnBrk="0">
      <a:defRPr sz="2400">
        <a:latin typeface="+mn-lt"/>
        <a:ea typeface="+mn-ea"/>
        <a:cs typeface="+mn-cs"/>
        <a:sym typeface="Calibri"/>
      </a:defRPr>
    </a:lvl1pPr>
    <a:lvl2pPr indent="228600" defTabSz="1828068" latinLnBrk="0">
      <a:defRPr sz="2400">
        <a:latin typeface="+mn-lt"/>
        <a:ea typeface="+mn-ea"/>
        <a:cs typeface="+mn-cs"/>
        <a:sym typeface="Calibri"/>
      </a:defRPr>
    </a:lvl2pPr>
    <a:lvl3pPr indent="457200" defTabSz="1828068" latinLnBrk="0">
      <a:defRPr sz="2400">
        <a:latin typeface="+mn-lt"/>
        <a:ea typeface="+mn-ea"/>
        <a:cs typeface="+mn-cs"/>
        <a:sym typeface="Calibri"/>
      </a:defRPr>
    </a:lvl3pPr>
    <a:lvl4pPr indent="685800" defTabSz="1828068" latinLnBrk="0">
      <a:defRPr sz="2400">
        <a:latin typeface="+mn-lt"/>
        <a:ea typeface="+mn-ea"/>
        <a:cs typeface="+mn-cs"/>
        <a:sym typeface="Calibri"/>
      </a:defRPr>
    </a:lvl4pPr>
    <a:lvl5pPr indent="914400" defTabSz="1828068" latinLnBrk="0">
      <a:defRPr sz="2400">
        <a:latin typeface="+mn-lt"/>
        <a:ea typeface="+mn-ea"/>
        <a:cs typeface="+mn-cs"/>
        <a:sym typeface="Calibri"/>
      </a:defRPr>
    </a:lvl5pPr>
    <a:lvl6pPr indent="1143000" defTabSz="1828068" latinLnBrk="0">
      <a:defRPr sz="2400">
        <a:latin typeface="+mn-lt"/>
        <a:ea typeface="+mn-ea"/>
        <a:cs typeface="+mn-cs"/>
        <a:sym typeface="Calibri"/>
      </a:defRPr>
    </a:lvl6pPr>
    <a:lvl7pPr indent="1371600" defTabSz="1828068" latinLnBrk="0">
      <a:defRPr sz="2400">
        <a:latin typeface="+mn-lt"/>
        <a:ea typeface="+mn-ea"/>
        <a:cs typeface="+mn-cs"/>
        <a:sym typeface="Calibri"/>
      </a:defRPr>
    </a:lvl7pPr>
    <a:lvl8pPr indent="1600200" defTabSz="1828068" latinLnBrk="0">
      <a:defRPr sz="2400">
        <a:latin typeface="+mn-lt"/>
        <a:ea typeface="+mn-ea"/>
        <a:cs typeface="+mn-cs"/>
        <a:sym typeface="Calibri"/>
      </a:defRPr>
    </a:lvl8pPr>
    <a:lvl9pPr indent="1828800" defTabSz="1828068" latinLnBrk="0">
      <a:defRPr sz="24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 Id="rId3" Type="http://schemas.openxmlformats.org/officeDocument/2006/relationships/hyperlink" Target="http://data.com"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Shape 73"/>
          <p:cNvSpPr/>
          <p:nvPr>
            <p:ph type="sldImg"/>
          </p:nvPr>
        </p:nvSpPr>
        <p:spPr>
          <a:prstGeom prst="rect">
            <a:avLst/>
          </a:prstGeom>
        </p:spPr>
        <p:txBody>
          <a:bodyPr/>
          <a:lstStyle/>
          <a:p>
            <a:pPr/>
          </a:p>
        </p:txBody>
      </p:sp>
      <p:sp>
        <p:nvSpPr>
          <p:cNvPr id="74" name="Shape 74"/>
          <p:cNvSpPr/>
          <p:nvPr>
            <p:ph type="body" sz="quarter" idx="1"/>
          </p:nvPr>
        </p:nvSpPr>
        <p:spPr>
          <a:prstGeom prst="rect">
            <a:avLst/>
          </a:prstGeom>
        </p:spPr>
        <p:txBody>
          <a:bodyPr/>
          <a:lstStyle/>
          <a:p>
            <a:pPr/>
            <a:r>
              <a:t>GET YOUR CAMERAS OUT. These sides are NUTRIENT-RICH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We’re primarily looking for unprotected logins, specifically those which either auth to the company AD, or have a high chance of password reuse. (AD on next slide)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5.3M VPN OWA</a:t>
            </a:r>
          </a:p>
          <a:p>
            <a:pPr/>
          </a:p>
          <a:p>
            <a:pPr/>
            <a:r>
              <a:t>4.8M RDP (when I first did this in 2017 it was 1.7M)</a:t>
            </a:r>
          </a:p>
          <a:p>
            <a:pPr/>
          </a:p>
          <a:p>
            <a:pPr/>
            <a:r>
              <a:t>Cool, we can log into shit. But like, with what? (Credentials)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Some documents are obviously useful, for example I’ve seen companies publicly host VPN connection instructions since folks can’t get the instructions if they’re not already on the VPN</a:t>
            </a:r>
          </a:p>
          <a:p>
            <a:pPr/>
          </a:p>
          <a:p>
            <a:pPr/>
            <a:r>
              <a:t>But mostly you’re going to find documents that on the surface appear innocuous. However, the metadata can prove super useful. It often contains usernames, email addresses, machine names and sometimes even IP addresses that can be leveraged later when we’re attempting infiltration and lateral movement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Also </a:t>
            </a:r>
            <a:r>
              <a:rPr u="sng">
                <a:solidFill>
                  <a:srgbClr val="0563C1"/>
                </a:solidFill>
                <a:uFill>
                  <a:solidFill>
                    <a:srgbClr val="0563C1"/>
                  </a:solidFill>
                </a:uFill>
                <a:hlinkClick r:id="rId3" invalidUrl="" action="" tgtFrame="" tooltip="" history="1" highlightClick="0" endSnd="0"/>
              </a:rPr>
              <a:t>data.com</a:t>
            </a:r>
          </a:p>
          <a:p>
            <a:pPr/>
          </a:p>
          <a:p>
            <a:pPr/>
            <a:r>
              <a:t>This also gives us the email format we can use for phishing, logging in if all we have is names or usernames gathered earlier.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Don’t forget about rAin being a great source of info on which members of the company likely have elevated access .</a:t>
            </a:r>
          </a:p>
          <a:p>
            <a:pPr/>
          </a:p>
          <a:p>
            <a:pPr/>
            <a:r>
              <a:t>Also again email format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p>
          <a:p>
            <a:pPr/>
            <a:r>
              <a:t>PASSWORD PSYCHIC</a:t>
            </a:r>
          </a:p>
          <a:p>
            <a:pPr/>
          </a:p>
          <a:p>
            <a:pPr/>
            <a:r>
              <a:t>Notice how we never ran a vulnerability scan</a:t>
            </a:r>
          </a:p>
          <a:p>
            <a:pPr/>
          </a:p>
          <a:p>
            <a:pPr/>
            <a:r>
              <a:t>OK, so we have our target AD logins, we have our usernames, but wait, aren’t we missing something else we need to log in? (Passwords)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p>
          <a:p>
            <a:pPr/>
            <a:r>
              <a:t>Doesn’t matter; we have these:</a:t>
            </a:r>
          </a:p>
          <a:p>
            <a:pPr/>
          </a:p>
          <a:p>
            <a:pPr/>
            <a:r>
              <a:t>Wordlists </a:t>
            </a:r>
          </a:p>
          <a:p>
            <a:pPr/>
          </a:p>
          <a:p>
            <a:pPr/>
            <a:r>
              <a:t>Sortof overlaps with recon:</a:t>
            </a:r>
          </a:p>
          <a:p>
            <a:pPr/>
            <a:r>
              <a:t>Discuss Cewl. </a:t>
            </a:r>
          </a:p>
          <a:p>
            <a:pPr/>
            <a:r>
              <a:t>HaveIbeenpwned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p>
          <a:p>
            <a:pPr/>
            <a:r>
              <a:t>Community version no longer does this!! It’s also usually extremely easy to write a python script that will. </a:t>
            </a:r>
          </a:p>
          <a:p>
            <a:pPr/>
          </a:p>
          <a:p>
            <a:pPr/>
            <a:r>
              <a:t>Discuss also being able to suss out account lockout policies once a single hit has been obtained (increases bruteforcing accuracy )</a:t>
            </a:r>
          </a:p>
          <a:p>
            <a:pPr/>
          </a:p>
          <a:p>
            <a:pPr/>
            <a:r>
              <a:t>Also mention, Hydra for RDP, ike-force for VPN, Metasploit for everything (incl. domain discovery via ntlm)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Attacks EWS, something most companies aren’t acutely aware they’re running. Many email clients require EWS to sync mailboxes. </a:t>
            </a:r>
          </a:p>
          <a:p>
            <a:pPr/>
          </a:p>
          <a:p>
            <a:pPr/>
            <a:r>
              <a:t>Allows you to use email addresses if you don’t know usernames</a:t>
            </a:r>
          </a:p>
          <a:p>
            <a:pPr/>
          </a:p>
          <a:p>
            <a:pPr/>
            <a:r>
              <a:t>Lets you scrape mailboxes for terms once you’re in - works on shared mailboxes too</a:t>
            </a:r>
          </a:p>
          <a:p>
            <a:pPr/>
          </a:p>
          <a:p>
            <a:pPr/>
            <a:r>
              <a:t>BYPASSES 2FA!!!!!!!!</a:t>
            </a:r>
          </a:p>
          <a:p>
            <a:pPr/>
          </a:p>
          <a:p>
            <a:pPr/>
            <a:r>
              <a:t>Works on O365</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cheating.</a:t>
            </a:r>
          </a:p>
          <a:p>
            <a:pPr/>
          </a:p>
          <a:p>
            <a:pPr/>
            <a:r>
              <a:t>Talk about why users fall for this in defense.</a:t>
            </a:r>
          </a:p>
          <a:p>
            <a:pPr/>
          </a:p>
          <a:p>
            <a:pPr/>
            <a:r>
              <a:t>We also HEAVILY target help desk / IT support because they often have the least experience combined with the most power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Shape 94"/>
          <p:cNvSpPr/>
          <p:nvPr>
            <p:ph type="sldImg"/>
          </p:nvPr>
        </p:nvSpPr>
        <p:spPr>
          <a:prstGeom prst="rect">
            <a:avLst/>
          </a:prstGeom>
        </p:spPr>
        <p:txBody>
          <a:bodyPr/>
          <a:lstStyle/>
          <a:p>
            <a:pPr/>
          </a:p>
        </p:txBody>
      </p:sp>
      <p:sp>
        <p:nvSpPr>
          <p:cNvPr id="95" name="Shape 95"/>
          <p:cNvSpPr/>
          <p:nvPr>
            <p:ph type="body" sz="quarter" idx="1"/>
          </p:nvPr>
        </p:nvSpPr>
        <p:spPr>
          <a:prstGeom prst="rect">
            <a:avLst/>
          </a:prstGeom>
        </p:spPr>
        <p:txBody>
          <a:bodyPr/>
          <a:lstStyle/>
          <a:p>
            <a:pPr/>
            <a:r>
              <a:t>Skip through the jobs, get to 2nd list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All of THAT aside, keep an eye on CISA’s running list of Top 10 exploited vulns for 2022. These are heavily exploited because their effects are often extremely useful.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All of THAT aside, keep an eye on CISA’s running list of Top 10 exploited vulns for 2023. These are heavily exploited because their effects are often extremely useful. </a:t>
            </a:r>
          </a:p>
          <a:p>
            <a:pPr/>
          </a:p>
          <a:p>
            <a:pPr/>
            <a:r>
              <a:t>NOTICE THE YEARS.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( 1/2 ) </a:t>
            </a:r>
          </a:p>
          <a:p>
            <a:pPr/>
          </a:p>
          <a:p>
            <a:pPr/>
            <a:r>
              <a:t>Phishing does’t work because your users are stupid, it works because they don’t give a shit.</a:t>
            </a:r>
          </a:p>
          <a:p>
            <a:pPr/>
          </a:p>
          <a:p>
            <a:pPr/>
            <a:r>
              <a:t>Stop giving Help Desk keys to the kingdom. They need granular controls. </a:t>
            </a:r>
          </a:p>
          <a:p>
            <a:pPr/>
          </a:p>
          <a:p>
            <a:pPr/>
            <a:r>
              <a:t> Lets talk about how to better prevent phishing from working</a:t>
            </a:r>
          </a:p>
          <a:p>
            <a:pPr/>
            <a:r>
              <a:t>Discuss Ben’s ant trap issue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The Word(space)number awareness issue. YOU ARE NOT CUTE. </a:t>
            </a:r>
          </a:p>
          <a:p>
            <a:pPr/>
          </a:p>
          <a:p>
            <a:pPr/>
            <a:r>
              <a:t>STOP USING DEFAULT RESET PASSWORDS</a:t>
            </a:r>
            <a:br/>
          </a:p>
          <a:p>
            <a:pPr/>
            <a:r>
              <a:t>FORCE CHANGE PASSWORD ON NEXT LOGIN AFTER RESET </a:t>
            </a:r>
            <a:br/>
          </a:p>
          <a:p>
            <a:pPr/>
            <a:r>
              <a:t>MAKE SURE THE USER LOGGED IN BEFORE DISCONNECTING </a:t>
            </a:r>
          </a:p>
          <a:p>
            <a:pP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EDRs are unfortunately easy to bypass in many, if not most situations. We don’t have time to dive into this, but process injection is a great way to either sneak past the EDR, or you can use the much more fun route of injecting your code directly into the EDR process itself.</a:t>
            </a:r>
          </a:p>
          <a:p>
            <a:pPr/>
          </a:p>
          <a:p>
            <a:pPr/>
            <a:r>
              <a:t>If you have or are able to get Admin privy on a box you can often simply shut the EDR down either manually or with the proper API call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Fire this up while doing other stuff.</a:t>
            </a:r>
          </a:p>
          <a:p>
            <a:pPr/>
          </a:p>
          <a:p>
            <a:pPr/>
            <a:r>
              <a:t>Discuss MITM. Allows you to spoof being various shares or servers client machines are actively broadcasting requests for </a:t>
            </a:r>
          </a:p>
          <a:p>
            <a:pPr/>
          </a:p>
          <a:p>
            <a:pPr/>
            <a:r>
              <a:t>These hashes cant be passed</a:t>
            </a:r>
          </a:p>
          <a:p>
            <a:pPr/>
          </a:p>
          <a:p>
            <a:pPr/>
            <a:r>
              <a:t>Discuss how password cracking doesn’t necessarily require some massive rig. </a:t>
            </a:r>
          </a:p>
          <a:p>
            <a:pPr/>
          </a:p>
          <a:p>
            <a:pPr/>
            <a:r>
              <a:t>Cracking onsite with MBP. Password bias / good rulesets because again users’ passwords suck </a:t>
            </a:r>
          </a:p>
          <a:p>
            <a:pPr/>
          </a:p>
          <a:p>
            <a:pP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p>
          <a:p>
            <a:pPr/>
            <a:r>
              <a:t>CME is an ever-expanding toolkit that finds open shares &amp; Null-Session stuff (gets super dangerous w spraying creds - can even retrieve password hashes &amp; sometimes plaintext passwords</a:t>
            </a:r>
          </a:p>
          <a:p>
            <a:pPr/>
          </a:p>
          <a:p>
            <a:pPr/>
            <a:r>
              <a:t>^These are the passable NTLM hashes!</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p>
          <a:p>
            <a:pPr/>
            <a:r>
              <a:t>CME is an ever-expanding toolkit that finds open shares &amp; Null-Session stuff (gets super dangerous w spraying creds - can even retrieve password hashes &amp; sometimes plaintext passwords</a:t>
            </a:r>
          </a:p>
          <a:p>
            <a:pPr/>
          </a:p>
          <a:p>
            <a:pPr/>
            <a:r>
              <a:t>^These are the passable NTLM hashes!</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First thing an attacker does once local admin is gained is dump lsass, run it through mimikatz offline, and get the passwords.</a:t>
            </a:r>
          </a:p>
          <a:p>
            <a:pPr/>
          </a:p>
          <a:p>
            <a:pPr/>
            <a:r>
              <a:t>Feed this back into CME, keep hopping. </a:t>
            </a:r>
          </a:p>
          <a:p>
            <a:pPr/>
          </a:p>
          <a:p>
            <a:pPr/>
            <a:r>
              <a:t>Segway: How can we minimize hopping / make it more efficient?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We do this to see who is logged in where and with what privileges. </a:t>
            </a:r>
          </a:p>
          <a:p>
            <a:pPr/>
          </a:p>
          <a:p>
            <a:pPr/>
            <a:r>
              <a:t>Why?  We can source credentials AND SESSION TOKENS    #4 is YOINK </a:t>
            </a:r>
          </a:p>
          <a:p>
            <a:pPr/>
          </a:p>
          <a:p>
            <a:pPr/>
            <a:r>
              <a:t>(Feed these back into CME)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Shape 113"/>
          <p:cNvSpPr/>
          <p:nvPr>
            <p:ph type="sldImg"/>
          </p:nvPr>
        </p:nvSpPr>
        <p:spPr>
          <a:prstGeom prst="rect">
            <a:avLst/>
          </a:prstGeom>
        </p:spPr>
        <p:txBody>
          <a:bodyPr/>
          <a:lstStyle/>
          <a:p>
            <a:pPr/>
          </a:p>
        </p:txBody>
      </p:sp>
      <p:sp>
        <p:nvSpPr>
          <p:cNvPr id="114" name="Shape 114"/>
          <p:cNvSpPr/>
          <p:nvPr>
            <p:ph type="body" sz="quarter" idx="1"/>
          </p:nvPr>
        </p:nvSpPr>
        <p:spPr>
          <a:prstGeom prst="rect">
            <a:avLst/>
          </a:prstGeom>
        </p:spPr>
        <p:txBody>
          <a:bodyPr/>
          <a:lstStyle>
            <a:lvl1pPr defTabSz="457200">
              <a:lnSpc>
                <a:spcPct val="117999"/>
              </a:lnSpc>
              <a:defRPr sz="2200">
                <a:latin typeface="Avenir Next Condensed Regular"/>
                <a:ea typeface="Avenir Next Condensed Regular"/>
                <a:cs typeface="Avenir Next Condensed Regular"/>
                <a:sym typeface="Avenir Next Condensed Regular"/>
              </a:defRPr>
            </a:lvl1pPr>
          </a:lstStyle>
          <a:p>
            <a:pPr/>
            <a:r>
              <a:t>Seen on Fox, NBC, Wired, TechCrunch, The Hill, Boing Boing, dozens of minor outlets, and speaking around the world. Just Duck Duck Go me.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And also AS-REP roasting</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Certified Pre-Owned Devastating attack that exploits extremely common poorly-configured certificate services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JFC this is hilarious and vicious. </a:t>
            </a:r>
          </a:p>
          <a:p>
            <a:pPr/>
            <a:r>
              <a:t>Effectively does the full kill chain we just discussed automagically  </a:t>
            </a:r>
          </a:p>
          <a:p>
            <a:pPr/>
          </a:p>
          <a:p>
            <a:pPr/>
            <a:r>
              <a:t>Its extremely noisy but. . . . . . that never seems to be an issue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OK, but NOW WHAT? (Give examples) (Ransomeware next)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At this point (or likely even some precious points) you can absolutely destroy the company with ransomware (RaaS)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Also many EDRs can monitor for SMB scanning locally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Use Bloodhound to locate problems before attackers do </a:t>
            </a:r>
          </a:p>
          <a:p>
            <a:pPr/>
          </a:p>
          <a:p>
            <a:pPr/>
            <a:r>
              <a:t>Query limit may break stuff. Printers are a huge culprit (but are getting better)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Use Bloodhound to locate problems before attackers do </a:t>
            </a:r>
          </a:p>
          <a:p>
            <a:pPr/>
          </a:p>
          <a:p>
            <a:pPr/>
            <a:r>
              <a:t>Query limit may break stuff. Printers are a huge culprit (but are getting better)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(Discuss being a pen tester) My job was to rob banks and trains, and it was BORING </a:t>
            </a:r>
          </a:p>
          <a:p>
            <a:pPr/>
          </a:p>
          <a:p>
            <a:pPr/>
            <a:r>
              <a:t>Magicians code </a:t>
            </a:r>
          </a:p>
          <a:p>
            <a:pPr/>
          </a:p>
          <a:p>
            <a:pPr/>
          </a:p>
          <a:p>
            <a:pPr/>
            <a:r>
              <a:t>The steps I list here are not effective against all environments. </a:t>
            </a:r>
          </a:p>
          <a:p>
            <a:pPr/>
          </a:p>
          <a:p>
            <a:pPr/>
            <a:r>
              <a:t>Unfortunately, they were affective against a huge portion of the environments we came across.</a:t>
            </a:r>
          </a:p>
          <a:p>
            <a:pPr/>
          </a:p>
          <a:p>
            <a:pPr/>
            <a:r>
              <a:t>In fact, the bigger they are, the more susceptible they seemed to be. </a:t>
            </a:r>
          </a:p>
          <a:p>
            <a:pPr/>
          </a:p>
          <a:p>
            <a:pPr/>
            <a:r>
              <a:t>We’re not going to have time today to discuss every possible attack scenario, or even all common ones. Also keep in mind that even though this entire chain won’t work against you there’s a great chance many steps here WILL. </a:t>
            </a:r>
          </a:p>
          <a:p>
            <a:pPr/>
          </a:p>
          <a:p>
            <a:pPr/>
            <a:r>
              <a:t>No time to discuss every possible defense scenario. I will skim over them, you can take screenshots of the deck</a:t>
            </a:r>
          </a:p>
          <a:p>
            <a:pPr/>
          </a:p>
          <a:p>
            <a:pPr/>
            <a:r>
              <a:t>This is a 2-hour presentation I am doing at double-speed. STRAP IN.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The big theme you’re going to notice here is “just do this to yourself and generate your own defenses and IoCs based on what’s best for your environment”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*HIGHLIGHT MOVES </a:t>
            </a:r>
          </a:p>
          <a:p>
            <a:pPr/>
          </a:p>
          <a:p>
            <a:pPr/>
            <a:r>
              <a:t>Explain PTES briefly. Created by Nick Percoco, Chris Nickerson, Dave Kennedy &amp; others </a:t>
            </a:r>
          </a:p>
          <a:p>
            <a:pPr/>
          </a:p>
          <a:p>
            <a:pPr/>
            <a:r>
              <a:t>LATER: discuss how we don’t just exploit vulns</a:t>
            </a:r>
          </a:p>
          <a:p>
            <a:pPr/>
            <a:r>
              <a:t>This is generally how all attackers will operate, and the pattern of activity you as a defender should be looking for\</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p>
          <a:p>
            <a:pPr/>
            <a:r>
              <a:t>Attackers rarely exploit known vulnerabilities (because most suck), or even burn 0Days. They exploit lazy / overworked sysadmins.</a:t>
            </a:r>
          </a:p>
          <a:p>
            <a:pPr/>
          </a:p>
          <a:p>
            <a:pPr/>
            <a:r>
              <a:t>“Importing” hacking tools is often a PITA, and not necessary when the OS provides everything needed. Even when we do have to use such tools, we try to do so THROUGH a backdoor we run on the exploited system as a proxy, not directly on the system</a:t>
            </a:r>
          </a:p>
          <a:p>
            <a:pPr/>
          </a:p>
          <a:p>
            <a:pPr/>
            <a:r>
              <a:t>Malware is only used as a last resort</a:t>
            </a:r>
          </a:p>
          <a:p>
            <a:pPr/>
          </a:p>
          <a:p>
            <a:pPr/>
            <a:r>
              <a:t>We live off the land because Defensive Blinky boxes don’t work against “legitimate” activities like successful logins, null sessions, and access that doesn’t require elevated privileges. This is what we’re going to focus on today. </a:t>
            </a:r>
          </a:p>
          <a:p>
            <a:pP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Passively see what’s out there using publicly-accessible sources and taking tons of notes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Where do they live on the Internet? </a:t>
            </a:r>
          </a:p>
          <a:p>
            <a:pPr/>
          </a:p>
          <a:p>
            <a:pPr/>
            <a:r>
              <a:t>What are their contacts email addresses?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mpty">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ndard">
    <p:spTree>
      <p:nvGrpSpPr>
        <p:cNvPr id="1" name=""/>
        <p:cNvGrpSpPr/>
        <p:nvPr/>
      </p:nvGrpSpPr>
      <p:grpSpPr>
        <a:xfrm>
          <a:off x="0" y="0"/>
          <a:ext cx="0" cy="0"/>
          <a:chOff x="0" y="0"/>
          <a:chExt cx="0" cy="0"/>
        </a:xfrm>
      </p:grpSpPr>
      <p:grpSp>
        <p:nvGrpSpPr>
          <p:cNvPr id="22" name="Group"/>
          <p:cNvGrpSpPr/>
          <p:nvPr/>
        </p:nvGrpSpPr>
        <p:grpSpPr>
          <a:xfrm>
            <a:off x="447517" y="840708"/>
            <a:ext cx="102547" cy="1150017"/>
            <a:chOff x="0" y="0"/>
            <a:chExt cx="102546" cy="1150015"/>
          </a:xfrm>
        </p:grpSpPr>
        <p:sp>
          <p:nvSpPr>
            <p:cNvPr id="18" name="Circle"/>
            <p:cNvSpPr/>
            <p:nvPr/>
          </p:nvSpPr>
          <p:spPr>
            <a:xfrm>
              <a:off x="-1" y="-1"/>
              <a:ext cx="102548" cy="102547"/>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chemeClr val="accent3"/>
                  </a:solidFill>
                </a:defRPr>
              </a:pPr>
            </a:p>
          </p:txBody>
        </p:sp>
        <p:sp>
          <p:nvSpPr>
            <p:cNvPr id="19" name="Circle"/>
            <p:cNvSpPr/>
            <p:nvPr/>
          </p:nvSpPr>
          <p:spPr>
            <a:xfrm>
              <a:off x="-1" y="351543"/>
              <a:ext cx="102548" cy="102547"/>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chemeClr val="accent3"/>
                  </a:solidFill>
                </a:defRPr>
              </a:pPr>
            </a:p>
          </p:txBody>
        </p:sp>
        <p:sp>
          <p:nvSpPr>
            <p:cNvPr id="20" name="Circle"/>
            <p:cNvSpPr/>
            <p:nvPr/>
          </p:nvSpPr>
          <p:spPr>
            <a:xfrm>
              <a:off x="-1" y="699506"/>
              <a:ext cx="102548" cy="102547"/>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chemeClr val="accent3"/>
                  </a:solidFill>
                </a:defRPr>
              </a:pPr>
            </a:p>
          </p:txBody>
        </p:sp>
        <p:sp>
          <p:nvSpPr>
            <p:cNvPr id="21" name="Circle"/>
            <p:cNvSpPr/>
            <p:nvPr/>
          </p:nvSpPr>
          <p:spPr>
            <a:xfrm>
              <a:off x="-1" y="1047469"/>
              <a:ext cx="102548" cy="102547"/>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chemeClr val="accent3"/>
                  </a:solidFill>
                </a:defRPr>
              </a:pPr>
            </a:p>
          </p:txBody>
        </p:sp>
      </p:grpSp>
      <p:sp>
        <p:nvSpPr>
          <p:cNvPr id="23" name="Slide Number"/>
          <p:cNvSpPr txBox="1"/>
          <p:nvPr>
            <p:ph type="sldNum" sz="quarter" idx="2"/>
          </p:nvPr>
        </p:nvSpPr>
        <p:spPr>
          <a:xfrm rot="16200000">
            <a:off x="238858" y="12583263"/>
            <a:ext cx="343904" cy="358141"/>
          </a:xfrm>
          <a:prstGeom prst="rect">
            <a:avLst/>
          </a:prstGeom>
        </p:spPr>
        <p:txBody>
          <a:bodyPr anchor="t"/>
          <a:lstStyle>
            <a:lvl1pPr algn="l">
              <a:defRPr sz="1800">
                <a:solidFill>
                  <a:srgbClr val="4D99DF"/>
                </a:solidFill>
              </a:defRPr>
            </a:lvl1pPr>
          </a:lstStyle>
          <a:p>
            <a:pPr/>
            <a:fld id="{86CB4B4D-7CA3-9044-876B-883B54F8677D}" type="slidenum"/>
          </a:p>
        </p:txBody>
      </p:sp>
      <p:sp>
        <p:nvSpPr>
          <p:cNvPr id="24" name="Couch to Compromise: How to Pwn an Enterprise in 2023 - Johnny Xmas"/>
          <p:cNvSpPr txBox="1"/>
          <p:nvPr/>
        </p:nvSpPr>
        <p:spPr>
          <a:xfrm rot="16200000">
            <a:off x="-3332179" y="6678929"/>
            <a:ext cx="7485978"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4D99DF"/>
                </a:solidFill>
              </a:defRPr>
            </a:lvl1pPr>
          </a:lstStyle>
          <a:p>
            <a:pPr/>
            <a:r>
              <a:t>Couch to Compromise: How to Pwn an Enterprise in 2023 - Johnny Xmas</a:t>
            </a:r>
          </a:p>
        </p:txBody>
      </p:sp>
      <p:sp>
        <p:nvSpPr>
          <p:cNvPr id="25" name="@J0hnnyXm4s - johnny at johnny xmas dot net"/>
          <p:cNvSpPr txBox="1"/>
          <p:nvPr/>
        </p:nvSpPr>
        <p:spPr>
          <a:xfrm rot="16200000">
            <a:off x="21441055" y="6784467"/>
            <a:ext cx="4888444"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@J0hnnyXm4s - johnny at johnny xmas dot net</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eft">
    <p:spTree>
      <p:nvGrpSpPr>
        <p:cNvPr id="1" name=""/>
        <p:cNvGrpSpPr/>
        <p:nvPr/>
      </p:nvGrpSpPr>
      <p:grpSpPr>
        <a:xfrm>
          <a:off x="0" y="0"/>
          <a:ext cx="0" cy="0"/>
          <a:chOff x="0" y="0"/>
          <a:chExt cx="0" cy="0"/>
        </a:xfrm>
      </p:grpSpPr>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46" name="Rectangle"/>
          <p:cNvSpPr/>
          <p:nvPr>
            <p:ph type="body" idx="21"/>
          </p:nvPr>
        </p:nvSpPr>
        <p:spPr>
          <a:xfrm>
            <a:off x="-15713" y="3571"/>
            <a:ext cx="24402727" cy="13708858"/>
          </a:xfrm>
          <a:prstGeom prst="rect">
            <a:avLst/>
          </a:prstGeom>
          <a:solidFill>
            <a:srgbClr val="000000"/>
          </a:solidFill>
          <a:ln w="3175"/>
        </p:spPr>
        <p:txBody>
          <a:bodyPr lIns="71400" tIns="71400" rIns="71400" bIns="71400" anchor="ctr"/>
          <a:lstStyle/>
          <a:p>
            <a:pPr marL="0" indent="0" algn="ctr" defTabSz="821531">
              <a:lnSpc>
                <a:spcPct val="100000"/>
              </a:lnSpc>
              <a:spcBef>
                <a:spcPts val="0"/>
              </a:spcBef>
              <a:buSzTx/>
              <a:buFontTx/>
              <a:buNone/>
              <a:defRPr sz="3000">
                <a:solidFill>
                  <a:srgbClr val="FFFFFF"/>
                </a:solidFill>
                <a:latin typeface="Avenir Next Condensed Medium"/>
                <a:ea typeface="Avenir Next Condensed Medium"/>
                <a:cs typeface="Avenir Next Condensed Medium"/>
                <a:sym typeface="Avenir Next Condensed Medium"/>
              </a:defRPr>
            </a:pPr>
          </a:p>
        </p:txBody>
      </p:sp>
      <p:sp>
        <p:nvSpPr>
          <p:cNvPr id="47" name="pexels-photo-1468555.jpeg"/>
          <p:cNvSpPr/>
          <p:nvPr>
            <p:ph type="pic" idx="22"/>
          </p:nvPr>
        </p:nvSpPr>
        <p:spPr>
          <a:xfrm>
            <a:off x="-11901" y="-5000924"/>
            <a:ext cx="24411466" cy="16267952"/>
          </a:xfrm>
          <a:prstGeom prst="rect">
            <a:avLst/>
          </a:prstGeom>
        </p:spPr>
        <p:txBody>
          <a:bodyPr lIns="91439" rIns="91439"/>
          <a:lstStyle/>
          <a:p>
            <a:pPr/>
          </a:p>
        </p:txBody>
      </p:sp>
      <p:sp>
        <p:nvSpPr>
          <p:cNvPr id="48" name="Rectangle"/>
          <p:cNvSpPr/>
          <p:nvPr>
            <p:ph type="body" idx="23"/>
          </p:nvPr>
        </p:nvSpPr>
        <p:spPr>
          <a:xfrm>
            <a:off x="4183" y="1597852"/>
            <a:ext cx="24371301" cy="12120666"/>
          </a:xfrm>
          <a:prstGeom prst="rect">
            <a:avLst/>
          </a:prstGeom>
          <a:solidFill>
            <a:srgbClr val="010042">
              <a:alpha val="51938"/>
            </a:srgbClr>
          </a:solidFill>
          <a:ln w="3175"/>
        </p:spPr>
        <p:txBody>
          <a:bodyPr lIns="71400" tIns="71400" rIns="71400" bIns="71400" anchor="ctr"/>
          <a:lstStyle/>
          <a:p>
            <a:pPr marL="0" indent="0" algn="ctr" defTabSz="821531">
              <a:lnSpc>
                <a:spcPct val="100000"/>
              </a:lnSpc>
              <a:spcBef>
                <a:spcPts val="0"/>
              </a:spcBef>
              <a:buSzTx/>
              <a:buFontTx/>
              <a:buNone/>
              <a:defRPr sz="5600">
                <a:solidFill>
                  <a:srgbClr val="FFFFFF"/>
                </a:solidFill>
                <a:effectLst>
                  <a:outerShdw sx="100000" sy="100000" kx="0" ky="0" algn="b" rotWithShape="0" blurRad="38100" dist="12700" dir="5400000">
                    <a:srgbClr val="000000">
                      <a:alpha val="50000"/>
                    </a:srgbClr>
                  </a:outerShdw>
                </a:effectLst>
                <a:latin typeface="Avenir Next Condensed Regular"/>
                <a:ea typeface="Avenir Next Condensed Regular"/>
                <a:cs typeface="Avenir Next Condensed Regular"/>
                <a:sym typeface="Avenir Next Condensed Regular"/>
              </a:defRPr>
            </a:pPr>
          </a:p>
        </p:txBody>
      </p:sp>
      <p:sp>
        <p:nvSpPr>
          <p:cNvPr id="49" name="molestie dolore"/>
          <p:cNvSpPr txBox="1"/>
          <p:nvPr>
            <p:ph type="body" sz="quarter" idx="24"/>
          </p:nvPr>
        </p:nvSpPr>
        <p:spPr>
          <a:xfrm>
            <a:off x="7539824" y="2256006"/>
            <a:ext cx="9291651" cy="3190018"/>
          </a:xfrm>
          <a:prstGeom prst="rect">
            <a:avLst/>
          </a:prstGeom>
        </p:spPr>
        <p:txBody>
          <a:bodyPr lIns="71400" tIns="71400" rIns="71400" bIns="71400" anchor="ctr"/>
          <a:lstStyle>
            <a:lvl1pPr marL="0" indent="0" algn="ctr" defTabSz="642937">
              <a:lnSpc>
                <a:spcPct val="80000"/>
              </a:lnSpc>
              <a:spcBef>
                <a:spcPts val="0"/>
              </a:spcBef>
              <a:buSzTx/>
              <a:buFontTx/>
              <a:buNone/>
              <a:defRPr cap="all" spc="4154" sz="6200">
                <a:solidFill>
                  <a:srgbClr val="FFFFFF"/>
                </a:solidFill>
                <a:latin typeface="Avenir Next Condensed Demi Bold"/>
                <a:ea typeface="Avenir Next Condensed Demi Bold"/>
                <a:cs typeface="Avenir Next Condensed Demi Bold"/>
                <a:sym typeface="Avenir Next Condensed Demi Bold"/>
              </a:defRPr>
            </a:lvl1pPr>
          </a:lstStyle>
          <a:p>
            <a:pPr/>
            <a:r>
              <a:t>molestie dolore</a:t>
            </a:r>
          </a:p>
        </p:txBody>
      </p:sp>
      <p:sp>
        <p:nvSpPr>
          <p:cNvPr id="50" name="dignissim qui blandit praesent luptatum"/>
          <p:cNvSpPr txBox="1"/>
          <p:nvPr>
            <p:ph type="body" sz="quarter" idx="25"/>
          </p:nvPr>
        </p:nvSpPr>
        <p:spPr>
          <a:xfrm>
            <a:off x="8824655" y="7628109"/>
            <a:ext cx="6721989" cy="1410994"/>
          </a:xfrm>
          <a:prstGeom prst="rect">
            <a:avLst/>
          </a:prstGeom>
        </p:spPr>
        <p:txBody>
          <a:bodyPr lIns="71400" tIns="71400" rIns="71400" bIns="71400" anchor="ctr"/>
          <a:lstStyle>
            <a:lvl1pPr marL="0" indent="0" algn="ctr" defTabSz="642937">
              <a:lnSpc>
                <a:spcPct val="80000"/>
              </a:lnSpc>
              <a:spcBef>
                <a:spcPts val="0"/>
              </a:spcBef>
              <a:buSzTx/>
              <a:buFontTx/>
              <a:buNone/>
              <a:defRPr b="1" cap="all" spc="520" sz="2000">
                <a:solidFill>
                  <a:srgbClr val="FFFFFF"/>
                </a:solidFill>
                <a:latin typeface="Avenir Next Condensed Regular"/>
                <a:ea typeface="Avenir Next Condensed Regular"/>
                <a:cs typeface="Avenir Next Condensed Regular"/>
                <a:sym typeface="Avenir Next Condensed Regular"/>
              </a:defRPr>
            </a:lvl1pPr>
          </a:lstStyle>
          <a:p>
            <a:pPr/>
            <a:r>
              <a:t>dignissim qui blandit praesent luptatum</a:t>
            </a:r>
          </a:p>
        </p:txBody>
      </p:sp>
      <p:sp>
        <p:nvSpPr>
          <p:cNvPr id="51" name="Rectangle"/>
          <p:cNvSpPr/>
          <p:nvPr>
            <p:ph type="body" sz="half" idx="26"/>
          </p:nvPr>
        </p:nvSpPr>
        <p:spPr>
          <a:xfrm>
            <a:off x="4295243" y="6884751"/>
            <a:ext cx="15780814" cy="5697847"/>
          </a:xfrm>
          <a:prstGeom prst="rect">
            <a:avLst/>
          </a:prstGeom>
          <a:ln w="3175">
            <a:solidFill>
              <a:srgbClr val="FF57EB"/>
            </a:solidFill>
          </a:ln>
        </p:spPr>
        <p:txBody>
          <a:bodyPr lIns="71400" tIns="71400" rIns="71400" bIns="71400" anchor="ctr"/>
          <a:lstStyle/>
          <a:p>
            <a:pPr marL="0" indent="0" algn="ctr" defTabSz="821531">
              <a:lnSpc>
                <a:spcPct val="100000"/>
              </a:lnSpc>
              <a:spcBef>
                <a:spcPts val="0"/>
              </a:spcBef>
              <a:buSzTx/>
              <a:buFontTx/>
              <a:buNone/>
              <a:defRPr sz="3000">
                <a:solidFill>
                  <a:srgbClr val="FFFFFF"/>
                </a:solidFill>
                <a:latin typeface="Avenir Next Condensed Medium"/>
                <a:ea typeface="Avenir Next Condensed Medium"/>
                <a:cs typeface="Avenir Next Condensed Medium"/>
                <a:sym typeface="Avenir Next Condensed Medium"/>
              </a:defRPr>
            </a:pPr>
          </a:p>
        </p:txBody>
      </p:sp>
      <p:sp>
        <p:nvSpPr>
          <p:cNvPr id="52" name="Lorem ipsum dolor sit amet, consectetuer adipiscing elit, sed diam nonummy nibh euismod tincidunt ut laoreet dolore magna aliquam erat volutpat. Ut wisi enim ad minim veniam, quis nostrud exerci tation ullamcorper suscipit lobortis nisl ut aliquip ex ea "/>
          <p:cNvSpPr txBox="1"/>
          <p:nvPr>
            <p:ph type="body" sz="quarter" idx="27"/>
          </p:nvPr>
        </p:nvSpPr>
        <p:spPr>
          <a:xfrm>
            <a:off x="6037638" y="9253080"/>
            <a:ext cx="12296024" cy="2047802"/>
          </a:xfrm>
          <a:prstGeom prst="rect">
            <a:avLst/>
          </a:prstGeom>
        </p:spPr>
        <p:txBody>
          <a:bodyPr lIns="71400" tIns="71400" rIns="71400" bIns="71400" anchor="ctr">
            <a:spAutoFit/>
          </a:bodyPr>
          <a:lstStyle>
            <a:lvl1pPr marL="0" indent="0" algn="ctr" defTabSz="821531">
              <a:lnSpc>
                <a:spcPct val="100000"/>
              </a:lnSpc>
              <a:spcBef>
                <a:spcPts val="0"/>
              </a:spcBef>
              <a:buSzTx/>
              <a:buFontTx/>
              <a:buNone/>
              <a:defRPr sz="2200">
                <a:solidFill>
                  <a:srgbClr val="FFFFFF"/>
                </a:solidFill>
                <a:latin typeface="Avenir Next Condensed Regular"/>
                <a:ea typeface="Avenir Next Condensed Regular"/>
                <a:cs typeface="Avenir Next Condensed Regular"/>
                <a:sym typeface="Avenir Next Condensed Regular"/>
              </a:defRPr>
            </a:lvl1pPr>
          </a:lstStyle>
          <a:p>
            <a:pPr/>
            <a:r>
              <a:t>Lorem ipsum dolor sit amet, consectetuer adipiscing elit, sed diam nonummy nibh euismod tincidunt ut laoreet dolore magna aliquam erat volutpat. Ut wisi enim ad minim veniam, quis nostrud exerci tation ullamcorper suscipit lobortis nisl ut aliquip ex ea commodo consequat.  Lorem ipsum dolor sit amet, consectetuer adipiscing elit, sed diam nonummy nibh euismod tincidunt ut laoreet dolore magna aliquam erat volutpat. Ut wisi enim ad minim veniam, quis nostrud exerci tation ullamcorper suscipit lobortis nisl ut aliquip ex ea commodo consequat.</a:t>
            </a:r>
          </a:p>
        </p:txBody>
      </p:sp>
      <p:sp>
        <p:nvSpPr>
          <p:cNvPr id="53" name="Slide Number"/>
          <p:cNvSpPr txBox="1"/>
          <p:nvPr>
            <p:ph type="sldNum" sz="quarter" idx="2"/>
          </p:nvPr>
        </p:nvSpPr>
        <p:spPr>
          <a:xfrm>
            <a:off x="11971821" y="13069825"/>
            <a:ext cx="418138" cy="523802"/>
          </a:xfrm>
          <a:prstGeom prst="rect">
            <a:avLst/>
          </a:prstGeom>
        </p:spPr>
        <p:txBody>
          <a:bodyPr lIns="71400" tIns="71400" rIns="71400" bIns="71400" anchor="t"/>
          <a:lstStyle>
            <a:lvl1pPr algn="ctr" defTabSz="821531">
              <a:defRPr sz="2200">
                <a:solidFill>
                  <a:srgbClr val="000000"/>
                </a:solidFill>
                <a:latin typeface="Avenir Next Condensed Regular"/>
                <a:ea typeface="Avenir Next Condensed Regular"/>
                <a:cs typeface="Avenir Next Condensed Regular"/>
                <a:sym typeface="Avenir Next Condensed Regular"/>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3E3E3E"/>
        </a:solidFill>
      </p:bgPr>
    </p:bg>
    <p:spTree>
      <p:nvGrpSpPr>
        <p:cNvPr id="1" name=""/>
        <p:cNvGrpSpPr/>
        <p:nvPr/>
      </p:nvGrpSpPr>
      <p:grpSpPr>
        <a:xfrm>
          <a:off x="0" y="0"/>
          <a:ext cx="0" cy="0"/>
          <a:chOff x="0" y="0"/>
          <a:chExt cx="0" cy="0"/>
        </a:xfrm>
      </p:grpSpPr>
      <p:sp>
        <p:nvSpPr>
          <p:cNvPr id="2" name="Title Text"/>
          <p:cNvSpPr txBox="1"/>
          <p:nvPr>
            <p:ph type="title"/>
          </p:nvPr>
        </p:nvSpPr>
        <p:spPr>
          <a:xfrm>
            <a:off x="1218564" y="184149"/>
            <a:ext cx="21934171" cy="30162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1218564" y="3200400"/>
            <a:ext cx="21934171" cy="105156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779461" y="12344400"/>
            <a:ext cx="5686638" cy="7366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l" defTabSz="1828343" rtl="0" latinLnBrk="0">
        <a:lnSpc>
          <a:spcPct val="90000"/>
        </a:lnSpc>
        <a:spcBef>
          <a:spcPts val="0"/>
        </a:spcBef>
        <a:spcAft>
          <a:spcPts val="0"/>
        </a:spcAft>
        <a:buClrTx/>
        <a:buSzTx/>
        <a:buFontTx/>
        <a:buNone/>
        <a:tabLst/>
        <a:defRPr b="0" baseline="0" cap="none" i="0" spc="0" strike="noStrike" sz="8700" u="none">
          <a:solidFill>
            <a:srgbClr val="E7E6E6"/>
          </a:solidFill>
          <a:uFillTx/>
          <a:latin typeface="Calibri Light"/>
          <a:ea typeface="Calibri Light"/>
          <a:cs typeface="Calibri Light"/>
          <a:sym typeface="Calibri Light"/>
        </a:defRPr>
      </a:lvl1pPr>
      <a:lvl2pPr marL="0" marR="0" indent="0" algn="l" defTabSz="1828343" rtl="0" latinLnBrk="0">
        <a:lnSpc>
          <a:spcPct val="90000"/>
        </a:lnSpc>
        <a:spcBef>
          <a:spcPts val="0"/>
        </a:spcBef>
        <a:spcAft>
          <a:spcPts val="0"/>
        </a:spcAft>
        <a:buClrTx/>
        <a:buSzTx/>
        <a:buFontTx/>
        <a:buNone/>
        <a:tabLst/>
        <a:defRPr b="0" baseline="0" cap="none" i="0" spc="0" strike="noStrike" sz="8700" u="none">
          <a:solidFill>
            <a:srgbClr val="E7E6E6"/>
          </a:solidFill>
          <a:uFillTx/>
          <a:latin typeface="Calibri Light"/>
          <a:ea typeface="Calibri Light"/>
          <a:cs typeface="Calibri Light"/>
          <a:sym typeface="Calibri Light"/>
        </a:defRPr>
      </a:lvl2pPr>
      <a:lvl3pPr marL="0" marR="0" indent="0" algn="l" defTabSz="1828343" rtl="0" latinLnBrk="0">
        <a:lnSpc>
          <a:spcPct val="90000"/>
        </a:lnSpc>
        <a:spcBef>
          <a:spcPts val="0"/>
        </a:spcBef>
        <a:spcAft>
          <a:spcPts val="0"/>
        </a:spcAft>
        <a:buClrTx/>
        <a:buSzTx/>
        <a:buFontTx/>
        <a:buNone/>
        <a:tabLst/>
        <a:defRPr b="0" baseline="0" cap="none" i="0" spc="0" strike="noStrike" sz="8700" u="none">
          <a:solidFill>
            <a:srgbClr val="E7E6E6"/>
          </a:solidFill>
          <a:uFillTx/>
          <a:latin typeface="Calibri Light"/>
          <a:ea typeface="Calibri Light"/>
          <a:cs typeface="Calibri Light"/>
          <a:sym typeface="Calibri Light"/>
        </a:defRPr>
      </a:lvl3pPr>
      <a:lvl4pPr marL="0" marR="0" indent="0" algn="l" defTabSz="1828343" rtl="0" latinLnBrk="0">
        <a:lnSpc>
          <a:spcPct val="90000"/>
        </a:lnSpc>
        <a:spcBef>
          <a:spcPts val="0"/>
        </a:spcBef>
        <a:spcAft>
          <a:spcPts val="0"/>
        </a:spcAft>
        <a:buClrTx/>
        <a:buSzTx/>
        <a:buFontTx/>
        <a:buNone/>
        <a:tabLst/>
        <a:defRPr b="0" baseline="0" cap="none" i="0" spc="0" strike="noStrike" sz="8700" u="none">
          <a:solidFill>
            <a:srgbClr val="E7E6E6"/>
          </a:solidFill>
          <a:uFillTx/>
          <a:latin typeface="Calibri Light"/>
          <a:ea typeface="Calibri Light"/>
          <a:cs typeface="Calibri Light"/>
          <a:sym typeface="Calibri Light"/>
        </a:defRPr>
      </a:lvl4pPr>
      <a:lvl5pPr marL="0" marR="0" indent="0" algn="l" defTabSz="1828343" rtl="0" latinLnBrk="0">
        <a:lnSpc>
          <a:spcPct val="90000"/>
        </a:lnSpc>
        <a:spcBef>
          <a:spcPts val="0"/>
        </a:spcBef>
        <a:spcAft>
          <a:spcPts val="0"/>
        </a:spcAft>
        <a:buClrTx/>
        <a:buSzTx/>
        <a:buFontTx/>
        <a:buNone/>
        <a:tabLst/>
        <a:defRPr b="0" baseline="0" cap="none" i="0" spc="0" strike="noStrike" sz="8700" u="none">
          <a:solidFill>
            <a:srgbClr val="E7E6E6"/>
          </a:solidFill>
          <a:uFillTx/>
          <a:latin typeface="Calibri Light"/>
          <a:ea typeface="Calibri Light"/>
          <a:cs typeface="Calibri Light"/>
          <a:sym typeface="Calibri Light"/>
        </a:defRPr>
      </a:lvl5pPr>
      <a:lvl6pPr marL="0" marR="0" indent="0" algn="l" defTabSz="1828343" rtl="0" latinLnBrk="0">
        <a:lnSpc>
          <a:spcPct val="90000"/>
        </a:lnSpc>
        <a:spcBef>
          <a:spcPts val="0"/>
        </a:spcBef>
        <a:spcAft>
          <a:spcPts val="0"/>
        </a:spcAft>
        <a:buClrTx/>
        <a:buSzTx/>
        <a:buFontTx/>
        <a:buNone/>
        <a:tabLst/>
        <a:defRPr b="0" baseline="0" cap="none" i="0" spc="0" strike="noStrike" sz="8700" u="none">
          <a:solidFill>
            <a:srgbClr val="E7E6E6"/>
          </a:solidFill>
          <a:uFillTx/>
          <a:latin typeface="Calibri Light"/>
          <a:ea typeface="Calibri Light"/>
          <a:cs typeface="Calibri Light"/>
          <a:sym typeface="Calibri Light"/>
        </a:defRPr>
      </a:lvl6pPr>
      <a:lvl7pPr marL="0" marR="0" indent="0" algn="l" defTabSz="1828343" rtl="0" latinLnBrk="0">
        <a:lnSpc>
          <a:spcPct val="90000"/>
        </a:lnSpc>
        <a:spcBef>
          <a:spcPts val="0"/>
        </a:spcBef>
        <a:spcAft>
          <a:spcPts val="0"/>
        </a:spcAft>
        <a:buClrTx/>
        <a:buSzTx/>
        <a:buFontTx/>
        <a:buNone/>
        <a:tabLst/>
        <a:defRPr b="0" baseline="0" cap="none" i="0" spc="0" strike="noStrike" sz="8700" u="none">
          <a:solidFill>
            <a:srgbClr val="E7E6E6"/>
          </a:solidFill>
          <a:uFillTx/>
          <a:latin typeface="Calibri Light"/>
          <a:ea typeface="Calibri Light"/>
          <a:cs typeface="Calibri Light"/>
          <a:sym typeface="Calibri Light"/>
        </a:defRPr>
      </a:lvl7pPr>
      <a:lvl8pPr marL="0" marR="0" indent="0" algn="l" defTabSz="1828343" rtl="0" latinLnBrk="0">
        <a:lnSpc>
          <a:spcPct val="90000"/>
        </a:lnSpc>
        <a:spcBef>
          <a:spcPts val="0"/>
        </a:spcBef>
        <a:spcAft>
          <a:spcPts val="0"/>
        </a:spcAft>
        <a:buClrTx/>
        <a:buSzTx/>
        <a:buFontTx/>
        <a:buNone/>
        <a:tabLst/>
        <a:defRPr b="0" baseline="0" cap="none" i="0" spc="0" strike="noStrike" sz="8700" u="none">
          <a:solidFill>
            <a:srgbClr val="E7E6E6"/>
          </a:solidFill>
          <a:uFillTx/>
          <a:latin typeface="Calibri Light"/>
          <a:ea typeface="Calibri Light"/>
          <a:cs typeface="Calibri Light"/>
          <a:sym typeface="Calibri Light"/>
        </a:defRPr>
      </a:lvl8pPr>
      <a:lvl9pPr marL="0" marR="0" indent="0" algn="l" defTabSz="1828343" rtl="0" latinLnBrk="0">
        <a:lnSpc>
          <a:spcPct val="90000"/>
        </a:lnSpc>
        <a:spcBef>
          <a:spcPts val="0"/>
        </a:spcBef>
        <a:spcAft>
          <a:spcPts val="0"/>
        </a:spcAft>
        <a:buClrTx/>
        <a:buSzTx/>
        <a:buFontTx/>
        <a:buNone/>
        <a:tabLst/>
        <a:defRPr b="0" baseline="0" cap="none" i="0" spc="0" strike="noStrike" sz="8700" u="none">
          <a:solidFill>
            <a:srgbClr val="E7E6E6"/>
          </a:solidFill>
          <a:uFillTx/>
          <a:latin typeface="Calibri Light"/>
          <a:ea typeface="Calibri Light"/>
          <a:cs typeface="Calibri Light"/>
          <a:sym typeface="Calibri Light"/>
        </a:defRPr>
      </a:lvl9pPr>
    </p:titleStyle>
    <p:bodyStyle>
      <a:lvl1pPr marL="457086" marR="0" indent="-457086" algn="l" defTabSz="1828343" rtl="0" latinLnBrk="0">
        <a:lnSpc>
          <a:spcPct val="90000"/>
        </a:lnSpc>
        <a:spcBef>
          <a:spcPts val="2000"/>
        </a:spcBef>
        <a:spcAft>
          <a:spcPts val="0"/>
        </a:spcAft>
        <a:buClrTx/>
        <a:buSzPct val="100000"/>
        <a:buFont typeface="Arial"/>
        <a:buChar char="•"/>
        <a:tabLst/>
        <a:defRPr b="0" baseline="0" cap="none" i="0" spc="0" strike="noStrike" sz="5500" u="none">
          <a:solidFill>
            <a:srgbClr val="E7E6E6"/>
          </a:solidFill>
          <a:uFillTx/>
          <a:latin typeface="+mn-lt"/>
          <a:ea typeface="+mn-ea"/>
          <a:cs typeface="+mn-cs"/>
          <a:sym typeface="Calibri"/>
        </a:defRPr>
      </a:lvl1pPr>
      <a:lvl2pPr marL="1449058" marR="0" indent="-534887" algn="l" defTabSz="1828343" rtl="0" latinLnBrk="0">
        <a:lnSpc>
          <a:spcPct val="90000"/>
        </a:lnSpc>
        <a:spcBef>
          <a:spcPts val="2000"/>
        </a:spcBef>
        <a:spcAft>
          <a:spcPts val="0"/>
        </a:spcAft>
        <a:buClrTx/>
        <a:buSzPct val="100000"/>
        <a:buFont typeface="Arial"/>
        <a:buChar char="•"/>
        <a:tabLst/>
        <a:defRPr b="0" baseline="0" cap="none" i="0" spc="0" strike="noStrike" sz="5500" u="none">
          <a:solidFill>
            <a:srgbClr val="E7E6E6"/>
          </a:solidFill>
          <a:uFillTx/>
          <a:latin typeface="+mn-lt"/>
          <a:ea typeface="+mn-ea"/>
          <a:cs typeface="+mn-cs"/>
          <a:sym typeface="Calibri"/>
        </a:defRPr>
      </a:lvl2pPr>
      <a:lvl3pPr marL="2472951" marR="0" indent="-644608" algn="l" defTabSz="1828343" rtl="0" latinLnBrk="0">
        <a:lnSpc>
          <a:spcPct val="90000"/>
        </a:lnSpc>
        <a:spcBef>
          <a:spcPts val="2000"/>
        </a:spcBef>
        <a:spcAft>
          <a:spcPts val="0"/>
        </a:spcAft>
        <a:buClrTx/>
        <a:buSzPct val="100000"/>
        <a:buFont typeface="Arial"/>
        <a:buChar char="•"/>
        <a:tabLst/>
        <a:defRPr b="0" baseline="0" cap="none" i="0" spc="0" strike="noStrike" sz="5500" u="none">
          <a:solidFill>
            <a:srgbClr val="E7E6E6"/>
          </a:solidFill>
          <a:uFillTx/>
          <a:latin typeface="+mn-lt"/>
          <a:ea typeface="+mn-ea"/>
          <a:cs typeface="+mn-cs"/>
          <a:sym typeface="Calibri"/>
        </a:defRPr>
      </a:lvl3pPr>
      <a:lvl4pPr marL="3460791" marR="0" indent="-718277" algn="l" defTabSz="1828343" rtl="0" latinLnBrk="0">
        <a:lnSpc>
          <a:spcPct val="90000"/>
        </a:lnSpc>
        <a:spcBef>
          <a:spcPts val="2000"/>
        </a:spcBef>
        <a:spcAft>
          <a:spcPts val="0"/>
        </a:spcAft>
        <a:buClrTx/>
        <a:buSzPct val="100000"/>
        <a:buFont typeface="Arial"/>
        <a:buChar char="•"/>
        <a:tabLst/>
        <a:defRPr b="0" baseline="0" cap="none" i="0" spc="0" strike="noStrike" sz="5500" u="none">
          <a:solidFill>
            <a:srgbClr val="E7E6E6"/>
          </a:solidFill>
          <a:uFillTx/>
          <a:latin typeface="+mn-lt"/>
          <a:ea typeface="+mn-ea"/>
          <a:cs typeface="+mn-cs"/>
          <a:sym typeface="Calibri"/>
        </a:defRPr>
      </a:lvl4pPr>
      <a:lvl5pPr marL="4374963" marR="0" indent="-718278" algn="l" defTabSz="1828343" rtl="0" latinLnBrk="0">
        <a:lnSpc>
          <a:spcPct val="90000"/>
        </a:lnSpc>
        <a:spcBef>
          <a:spcPts val="2000"/>
        </a:spcBef>
        <a:spcAft>
          <a:spcPts val="0"/>
        </a:spcAft>
        <a:buClrTx/>
        <a:buSzPct val="100000"/>
        <a:buFont typeface="Arial"/>
        <a:buChar char="•"/>
        <a:tabLst/>
        <a:defRPr b="0" baseline="0" cap="none" i="0" spc="0" strike="noStrike" sz="5500" u="none">
          <a:solidFill>
            <a:srgbClr val="E7E6E6"/>
          </a:solidFill>
          <a:uFillTx/>
          <a:latin typeface="+mn-lt"/>
          <a:ea typeface="+mn-ea"/>
          <a:cs typeface="+mn-cs"/>
          <a:sym typeface="Calibri"/>
        </a:defRPr>
      </a:lvl5pPr>
      <a:lvl6pPr marL="5289135" marR="0" indent="-718278" algn="l" defTabSz="1828343" rtl="0" latinLnBrk="0">
        <a:lnSpc>
          <a:spcPct val="90000"/>
        </a:lnSpc>
        <a:spcBef>
          <a:spcPts val="2000"/>
        </a:spcBef>
        <a:spcAft>
          <a:spcPts val="0"/>
        </a:spcAft>
        <a:buClrTx/>
        <a:buSzPct val="100000"/>
        <a:buFont typeface="Arial"/>
        <a:buChar char="•"/>
        <a:tabLst/>
        <a:defRPr b="0" baseline="0" cap="none" i="0" spc="0" strike="noStrike" sz="5500" u="none">
          <a:solidFill>
            <a:srgbClr val="E7E6E6"/>
          </a:solidFill>
          <a:uFillTx/>
          <a:latin typeface="+mn-lt"/>
          <a:ea typeface="+mn-ea"/>
          <a:cs typeface="+mn-cs"/>
          <a:sym typeface="Calibri"/>
        </a:defRPr>
      </a:lvl6pPr>
      <a:lvl7pPr marL="6203305" marR="0" indent="-718277" algn="l" defTabSz="1828343" rtl="0" latinLnBrk="0">
        <a:lnSpc>
          <a:spcPct val="90000"/>
        </a:lnSpc>
        <a:spcBef>
          <a:spcPts val="2000"/>
        </a:spcBef>
        <a:spcAft>
          <a:spcPts val="0"/>
        </a:spcAft>
        <a:buClrTx/>
        <a:buSzPct val="100000"/>
        <a:buFont typeface="Arial"/>
        <a:buChar char="•"/>
        <a:tabLst/>
        <a:defRPr b="0" baseline="0" cap="none" i="0" spc="0" strike="noStrike" sz="5500" u="none">
          <a:solidFill>
            <a:srgbClr val="E7E6E6"/>
          </a:solidFill>
          <a:uFillTx/>
          <a:latin typeface="+mn-lt"/>
          <a:ea typeface="+mn-ea"/>
          <a:cs typeface="+mn-cs"/>
          <a:sym typeface="Calibri"/>
        </a:defRPr>
      </a:lvl7pPr>
      <a:lvl8pPr marL="7117477" marR="0" indent="-718277" algn="l" defTabSz="1828343" rtl="0" latinLnBrk="0">
        <a:lnSpc>
          <a:spcPct val="90000"/>
        </a:lnSpc>
        <a:spcBef>
          <a:spcPts val="2000"/>
        </a:spcBef>
        <a:spcAft>
          <a:spcPts val="0"/>
        </a:spcAft>
        <a:buClrTx/>
        <a:buSzPct val="100000"/>
        <a:buFont typeface="Arial"/>
        <a:buChar char="•"/>
        <a:tabLst/>
        <a:defRPr b="0" baseline="0" cap="none" i="0" spc="0" strike="noStrike" sz="5500" u="none">
          <a:solidFill>
            <a:srgbClr val="E7E6E6"/>
          </a:solidFill>
          <a:uFillTx/>
          <a:latin typeface="+mn-lt"/>
          <a:ea typeface="+mn-ea"/>
          <a:cs typeface="+mn-cs"/>
          <a:sym typeface="Calibri"/>
        </a:defRPr>
      </a:lvl8pPr>
      <a:lvl9pPr marL="8031648" marR="0" indent="-718277" algn="l" defTabSz="1828343" rtl="0" latinLnBrk="0">
        <a:lnSpc>
          <a:spcPct val="90000"/>
        </a:lnSpc>
        <a:spcBef>
          <a:spcPts val="2000"/>
        </a:spcBef>
        <a:spcAft>
          <a:spcPts val="0"/>
        </a:spcAft>
        <a:buClrTx/>
        <a:buSzPct val="100000"/>
        <a:buFont typeface="Arial"/>
        <a:buChar char="•"/>
        <a:tabLst/>
        <a:defRPr b="0" baseline="0" cap="none" i="0" spc="0" strike="noStrike" sz="5500" u="none">
          <a:solidFill>
            <a:srgbClr val="E7E6E6"/>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jpeg"/><Relationship Id="rId5"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jpeg"/><Relationship Id="rId4" Type="http://schemas.openxmlformats.org/officeDocument/2006/relationships/image" Target="../media/image13.png"/><Relationship Id="rId5"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eg"/><Relationship Id="rId4"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2.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jpeg"/><Relationship Id="rId4" Type="http://schemas.openxmlformats.org/officeDocument/2006/relationships/hyperlink" Target="https://grimm.rip" TargetMode="External"/><Relationship Id="rId5" Type="http://schemas.openxmlformats.org/officeDocument/2006/relationships/hyperlink" Target="https://github.com/johnnyxmas" TargetMode="External"/><Relationship Id="rId6" Type="http://schemas.openxmlformats.org/officeDocument/2006/relationships/hyperlink" Target="https://linktr.ee/johnnyxmas" TargetMode="External"/><Relationship Id="rId7" Type="http://schemas.openxmlformats.org/officeDocument/2006/relationships/hyperlink" Target="mailto:JohnnyXmas@grimm-co.com" TargetMode="External"/><Relationship Id="rId8"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13.jpeg"/><Relationship Id="rId5" Type="http://schemas.openxmlformats.org/officeDocument/2006/relationships/image" Target="../media/image2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jpeg"/><Relationship Id="rId4" Type="http://schemas.openxmlformats.org/officeDocument/2006/relationships/image" Target="../media/image28.png"/><Relationship Id="rId5" Type="http://schemas.openxmlformats.org/officeDocument/2006/relationships/image" Target="../media/image15.jpeg"/><Relationship Id="rId6" Type="http://schemas.openxmlformats.org/officeDocument/2006/relationships/image" Target="../media/image1.g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16.jpeg"/><Relationship Id="rId5" Type="http://schemas.openxmlformats.org/officeDocument/2006/relationships/image" Target="../media/image1.g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3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COUCH…"/>
          <p:cNvSpPr txBox="1"/>
          <p:nvPr/>
        </p:nvSpPr>
        <p:spPr>
          <a:xfrm>
            <a:off x="739651" y="1902875"/>
            <a:ext cx="22543989" cy="57226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80000"/>
              </a:lnSpc>
              <a:defRPr b="1" sz="16100">
                <a:solidFill>
                  <a:schemeClr val="accent1"/>
                </a:solidFill>
                <a:latin typeface="Century Gothic"/>
                <a:ea typeface="Century Gothic"/>
                <a:cs typeface="Century Gothic"/>
                <a:sym typeface="Century Gothic"/>
              </a:defRPr>
            </a:pPr>
            <a:r>
              <a:t>COUCH</a:t>
            </a:r>
          </a:p>
          <a:p>
            <a:pPr algn="ctr">
              <a:lnSpc>
                <a:spcPct val="80000"/>
              </a:lnSpc>
              <a:defRPr b="1" sz="9000">
                <a:solidFill>
                  <a:schemeClr val="accent1"/>
                </a:solidFill>
                <a:latin typeface="Century Gothic"/>
                <a:ea typeface="Century Gothic"/>
                <a:cs typeface="Century Gothic"/>
                <a:sym typeface="Century Gothic"/>
              </a:defRPr>
            </a:pPr>
            <a:r>
              <a:t>to</a:t>
            </a:r>
          </a:p>
          <a:p>
            <a:pPr algn="ctr">
              <a:lnSpc>
                <a:spcPct val="80000"/>
              </a:lnSpc>
              <a:defRPr b="1" sz="16100">
                <a:solidFill>
                  <a:schemeClr val="accent1"/>
                </a:solidFill>
                <a:latin typeface="Century Gothic"/>
                <a:ea typeface="Century Gothic"/>
                <a:cs typeface="Century Gothic"/>
                <a:sym typeface="Century Gothic"/>
              </a:defRPr>
            </a:pPr>
            <a:r>
              <a:t>COMPROMISE</a:t>
            </a:r>
          </a:p>
        </p:txBody>
      </p:sp>
      <p:grpSp>
        <p:nvGrpSpPr>
          <p:cNvPr id="67" name="Group"/>
          <p:cNvGrpSpPr/>
          <p:nvPr/>
        </p:nvGrpSpPr>
        <p:grpSpPr>
          <a:xfrm>
            <a:off x="12010252" y="840708"/>
            <a:ext cx="102547" cy="1150017"/>
            <a:chOff x="0" y="0"/>
            <a:chExt cx="102546" cy="1150015"/>
          </a:xfrm>
        </p:grpSpPr>
        <p:sp>
          <p:nvSpPr>
            <p:cNvPr id="63" name="Circle"/>
            <p:cNvSpPr/>
            <p:nvPr/>
          </p:nvSpPr>
          <p:spPr>
            <a:xfrm>
              <a:off x="-1" y="-1"/>
              <a:ext cx="102548" cy="102547"/>
            </a:xfrm>
            <a:prstGeom prst="ellipse">
              <a:avLst/>
            </a:prstGeom>
            <a:solidFill>
              <a:srgbClr val="E7E6E6"/>
            </a:solidFill>
            <a:ln w="12700" cap="flat">
              <a:noFill/>
              <a:miter lim="400000"/>
            </a:ln>
            <a:effectLst/>
          </p:spPr>
          <p:txBody>
            <a:bodyPr wrap="square" lIns="45719" tIns="45719" rIns="45719" bIns="45719" numCol="1" anchor="ctr">
              <a:noAutofit/>
            </a:bodyPr>
            <a:lstStyle/>
            <a:p>
              <a:pPr algn="ctr">
                <a:defRPr>
                  <a:solidFill>
                    <a:schemeClr val="accent3"/>
                  </a:solidFill>
                </a:defRPr>
              </a:pPr>
            </a:p>
          </p:txBody>
        </p:sp>
        <p:sp>
          <p:nvSpPr>
            <p:cNvPr id="64" name="Circle"/>
            <p:cNvSpPr/>
            <p:nvPr/>
          </p:nvSpPr>
          <p:spPr>
            <a:xfrm>
              <a:off x="-1" y="351543"/>
              <a:ext cx="102548" cy="102547"/>
            </a:xfrm>
            <a:prstGeom prst="ellipse">
              <a:avLst/>
            </a:prstGeom>
            <a:solidFill>
              <a:srgbClr val="E7E6E6"/>
            </a:solidFill>
            <a:ln w="12700" cap="flat">
              <a:noFill/>
              <a:miter lim="400000"/>
            </a:ln>
            <a:effectLst/>
          </p:spPr>
          <p:txBody>
            <a:bodyPr wrap="square" lIns="45719" tIns="45719" rIns="45719" bIns="45719" numCol="1" anchor="ctr">
              <a:noAutofit/>
            </a:bodyPr>
            <a:lstStyle/>
            <a:p>
              <a:pPr algn="ctr">
                <a:defRPr>
                  <a:solidFill>
                    <a:schemeClr val="accent3"/>
                  </a:solidFill>
                </a:defRPr>
              </a:pPr>
            </a:p>
          </p:txBody>
        </p:sp>
        <p:sp>
          <p:nvSpPr>
            <p:cNvPr id="65" name="Circle"/>
            <p:cNvSpPr/>
            <p:nvPr/>
          </p:nvSpPr>
          <p:spPr>
            <a:xfrm>
              <a:off x="-1" y="699506"/>
              <a:ext cx="102548" cy="102547"/>
            </a:xfrm>
            <a:prstGeom prst="ellipse">
              <a:avLst/>
            </a:prstGeom>
            <a:solidFill>
              <a:srgbClr val="E7E6E6"/>
            </a:solidFill>
            <a:ln w="12700" cap="flat">
              <a:noFill/>
              <a:miter lim="400000"/>
            </a:ln>
            <a:effectLst/>
          </p:spPr>
          <p:txBody>
            <a:bodyPr wrap="square" lIns="45719" tIns="45719" rIns="45719" bIns="45719" numCol="1" anchor="ctr">
              <a:noAutofit/>
            </a:bodyPr>
            <a:lstStyle/>
            <a:p>
              <a:pPr algn="ctr">
                <a:defRPr>
                  <a:solidFill>
                    <a:schemeClr val="accent3"/>
                  </a:solidFill>
                </a:defRPr>
              </a:pPr>
            </a:p>
          </p:txBody>
        </p:sp>
        <p:sp>
          <p:nvSpPr>
            <p:cNvPr id="66" name="Circle"/>
            <p:cNvSpPr/>
            <p:nvPr/>
          </p:nvSpPr>
          <p:spPr>
            <a:xfrm>
              <a:off x="-1" y="1047469"/>
              <a:ext cx="102548" cy="102547"/>
            </a:xfrm>
            <a:prstGeom prst="ellipse">
              <a:avLst/>
            </a:prstGeom>
            <a:solidFill>
              <a:srgbClr val="E7E6E6"/>
            </a:solidFill>
            <a:ln w="12700" cap="flat">
              <a:noFill/>
              <a:miter lim="400000"/>
            </a:ln>
            <a:effectLst/>
          </p:spPr>
          <p:txBody>
            <a:bodyPr wrap="square" lIns="45719" tIns="45719" rIns="45719" bIns="45719" numCol="1" anchor="ctr">
              <a:noAutofit/>
            </a:bodyPr>
            <a:lstStyle/>
            <a:p>
              <a:pPr algn="ctr">
                <a:defRPr>
                  <a:solidFill>
                    <a:schemeClr val="accent3"/>
                  </a:solidFill>
                </a:defRPr>
              </a:pPr>
            </a:p>
          </p:txBody>
        </p:sp>
      </p:grpSp>
      <p:sp>
        <p:nvSpPr>
          <p:cNvPr id="68" name="Slide Number"/>
          <p:cNvSpPr txBox="1"/>
          <p:nvPr>
            <p:ph type="sldNum" sz="quarter" idx="4294967295"/>
          </p:nvPr>
        </p:nvSpPr>
        <p:spPr>
          <a:xfrm rot="16200000">
            <a:off x="11882154" y="12587622"/>
            <a:ext cx="258984" cy="434341"/>
          </a:xfrm>
          <a:prstGeom prst="rect">
            <a:avLst/>
          </a:prstGeom>
          <a:extLst>
            <a:ext uri="{C572A759-6A51-4108-AA02-DFA0A04FC94B}">
              <ma14:wrappingTextBoxFlag xmlns:ma14="http://schemas.microsoft.com/office/mac/drawingml/2011/main" val="1"/>
            </a:ext>
          </a:extLst>
        </p:spPr>
        <p:txBody>
          <a:bodyPr anchor="t"/>
          <a:lstStyle>
            <a:lvl1pPr algn="l">
              <a:defRPr sz="2200">
                <a:latin typeface="Century Gothic"/>
                <a:ea typeface="Century Gothic"/>
                <a:cs typeface="Century Gothic"/>
                <a:sym typeface="Century Gothic"/>
              </a:defRPr>
            </a:lvl1pPr>
          </a:lstStyle>
          <a:p>
            <a:pPr/>
            <a:fld id="{86CB4B4D-7CA3-9044-876B-883B54F8677D}" type="slidenum"/>
          </a:p>
        </p:txBody>
      </p:sp>
      <p:sp>
        <p:nvSpPr>
          <p:cNvPr id="69" name="By Johnny Xmas - linktr.ee/johnnyxmas"/>
          <p:cNvSpPr txBox="1"/>
          <p:nvPr/>
        </p:nvSpPr>
        <p:spPr>
          <a:xfrm>
            <a:off x="2443519" y="12493241"/>
            <a:ext cx="19484261"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900">
                <a:solidFill>
                  <a:schemeClr val="accent3"/>
                </a:solidFill>
                <a:latin typeface="Century Gothic"/>
                <a:ea typeface="Century Gothic"/>
                <a:cs typeface="Century Gothic"/>
                <a:sym typeface="Century Gothic"/>
              </a:defRPr>
            </a:lvl1pPr>
          </a:lstStyle>
          <a:p>
            <a:pPr/>
            <a:r>
              <a:t>By Johnny Xmas - linktr.ee/johnnyxmas</a:t>
            </a:r>
          </a:p>
        </p:txBody>
      </p:sp>
      <p:sp>
        <p:nvSpPr>
          <p:cNvPr id="70" name="How to Pwn a Large Enterprise like a Real Malicious Attacker"/>
          <p:cNvSpPr txBox="1"/>
          <p:nvPr/>
        </p:nvSpPr>
        <p:spPr>
          <a:xfrm>
            <a:off x="2062990" y="7327596"/>
            <a:ext cx="20245320"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700"/>
            </a:lvl1pPr>
          </a:lstStyle>
          <a:p>
            <a:pPr/>
            <a:r>
              <a:t>How to Pwn a Large Enterprise like a Real Malicious Attacker</a:t>
            </a:r>
          </a:p>
        </p:txBody>
      </p:sp>
      <p:sp>
        <p:nvSpPr>
          <p:cNvPr id="71" name="grimm.rip"/>
          <p:cNvSpPr txBox="1"/>
          <p:nvPr/>
        </p:nvSpPr>
        <p:spPr>
          <a:xfrm>
            <a:off x="20299125" y="1946050"/>
            <a:ext cx="4933248"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900">
                <a:solidFill>
                  <a:schemeClr val="accent3"/>
                </a:solidFill>
                <a:latin typeface="Century Gothic"/>
                <a:ea typeface="Century Gothic"/>
                <a:cs typeface="Century Gothic"/>
                <a:sym typeface="Century Gothic"/>
              </a:defRPr>
            </a:lvl1pPr>
          </a:lstStyle>
          <a:p>
            <a:pPr/>
            <a:r>
              <a:t>grimm.rip</a:t>
            </a:r>
          </a:p>
        </p:txBody>
      </p:sp>
      <p:pic>
        <p:nvPicPr>
          <p:cNvPr id="72" name="grimm_final_logo_shadow_PNG.png" descr="grimm_final_logo_shadow_PNG.png"/>
          <p:cNvPicPr>
            <a:picLocks noChangeAspect="1"/>
          </p:cNvPicPr>
          <p:nvPr/>
        </p:nvPicPr>
        <p:blipFill>
          <a:blip r:embed="rId3">
            <a:extLst/>
          </a:blip>
          <a:stretch>
            <a:fillRect/>
          </a:stretch>
        </p:blipFill>
        <p:spPr>
          <a:xfrm>
            <a:off x="19301108" y="66480"/>
            <a:ext cx="4933248" cy="215829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62"/>
                                        </p:tgtEl>
                                        <p:attrNameLst>
                                          <p:attrName>style.visibility</p:attrName>
                                        </p:attrNameLst>
                                      </p:cBhvr>
                                      <p:to>
                                        <p:strVal val="visible"/>
                                      </p:to>
                                    </p:set>
                                    <p:anim calcmode="lin" valueType="num">
                                      <p:cBhvr>
                                        <p:cTn id="7" dur="500" fill="hold"/>
                                        <p:tgtEl>
                                          <p:spTgt spid="62"/>
                                        </p:tgtEl>
                                        <p:attrNameLst>
                                          <p:attrName>ppt_x</p:attrName>
                                        </p:attrNameLst>
                                      </p:cBhvr>
                                      <p:tavLst>
                                        <p:tav tm="0">
                                          <p:val>
                                            <p:strVal val="#ppt_x"/>
                                          </p:val>
                                        </p:tav>
                                        <p:tav tm="100000">
                                          <p:val>
                                            <p:strVal val="#ppt_x"/>
                                          </p:val>
                                        </p:tav>
                                      </p:tavLst>
                                    </p:anim>
                                    <p:anim calcmode="lin" valueType="num">
                                      <p:cBhvr>
                                        <p:cTn id="8" dur="500" fill="hold"/>
                                        <p:tgtEl>
                                          <p:spTgt spid="6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68"/>
                                        </p:tgtEl>
                                        <p:attrNameLst>
                                          <p:attrName>style.visibility</p:attrName>
                                        </p:attrNameLst>
                                      </p:cBhvr>
                                      <p:to>
                                        <p:strVal val="visible"/>
                                      </p:to>
                                    </p:set>
                                    <p:anim calcmode="lin" valueType="num">
                                      <p:cBhvr>
                                        <p:cTn id="12" dur="1000" fill="hold"/>
                                        <p:tgtEl>
                                          <p:spTgt spid="68"/>
                                        </p:tgtEl>
                                        <p:attrNameLst>
                                          <p:attrName>ppt_x</p:attrName>
                                        </p:attrNameLst>
                                      </p:cBhvr>
                                      <p:tavLst>
                                        <p:tav tm="0">
                                          <p:val>
                                            <p:strVal val="#ppt_x"/>
                                          </p:val>
                                        </p:tav>
                                        <p:tav tm="100000">
                                          <p:val>
                                            <p:strVal val="#ppt_x"/>
                                          </p:val>
                                        </p:tav>
                                      </p:tavLst>
                                    </p:anim>
                                    <p:anim calcmode="lin" valueType="num">
                                      <p:cBhvr>
                                        <p:cTn id="13" dur="1000" fill="hold"/>
                                        <p:tgtEl>
                                          <p:spTgt spid="6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Class="entr" nodeType="afterEffect" presetSubtype="4" presetID="2" grpId="3" fill="hold">
                                  <p:stCondLst>
                                    <p:cond delay="0"/>
                                  </p:stCondLst>
                                  <p:iterate type="el" backwards="0">
                                    <p:tmAbs val="0"/>
                                  </p:iterate>
                                  <p:childTnLst>
                                    <p:set>
                                      <p:cBhvr>
                                        <p:cTn id="16" fill="hold"/>
                                        <p:tgtEl>
                                          <p:spTgt spid="69"/>
                                        </p:tgtEl>
                                        <p:attrNameLst>
                                          <p:attrName>style.visibility</p:attrName>
                                        </p:attrNameLst>
                                      </p:cBhvr>
                                      <p:to>
                                        <p:strVal val="visible"/>
                                      </p:to>
                                    </p:set>
                                    <p:anim calcmode="lin" valueType="num">
                                      <p:cBhvr>
                                        <p:cTn id="17" dur="500" fill="hold"/>
                                        <p:tgtEl>
                                          <p:spTgt spid="69"/>
                                        </p:tgtEl>
                                        <p:attrNameLst>
                                          <p:attrName>ppt_x</p:attrName>
                                        </p:attrNameLst>
                                      </p:cBhvr>
                                      <p:tavLst>
                                        <p:tav tm="0">
                                          <p:val>
                                            <p:strVal val="#ppt_x"/>
                                          </p:val>
                                        </p:tav>
                                        <p:tav tm="100000">
                                          <p:val>
                                            <p:strVal val="#ppt_x"/>
                                          </p:val>
                                        </p:tav>
                                      </p:tavLst>
                                    </p:anim>
                                    <p:anim calcmode="lin" valueType="num">
                                      <p:cBhvr>
                                        <p:cTn id="18" dur="500" fill="hold"/>
                                        <p:tgtEl>
                                          <p:spTgt spid="69"/>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Class="entr" nodeType="afterEffect" presetSubtype="4" presetID="2" grpId="4" fill="hold">
                                  <p:stCondLst>
                                    <p:cond delay="0"/>
                                  </p:stCondLst>
                                  <p:iterate type="el" backwards="0">
                                    <p:tmAbs val="0"/>
                                  </p:iterate>
                                  <p:childTnLst>
                                    <p:set>
                                      <p:cBhvr>
                                        <p:cTn id="21" fill="hold"/>
                                        <p:tgtEl>
                                          <p:spTgt spid="71"/>
                                        </p:tgtEl>
                                        <p:attrNameLst>
                                          <p:attrName>style.visibility</p:attrName>
                                        </p:attrNameLst>
                                      </p:cBhvr>
                                      <p:to>
                                        <p:strVal val="visible"/>
                                      </p:to>
                                    </p:set>
                                    <p:anim calcmode="lin" valueType="num">
                                      <p:cBhvr>
                                        <p:cTn id="22" dur="500" fill="hold"/>
                                        <p:tgtEl>
                                          <p:spTgt spid="71"/>
                                        </p:tgtEl>
                                        <p:attrNameLst>
                                          <p:attrName>ppt_x</p:attrName>
                                        </p:attrNameLst>
                                      </p:cBhvr>
                                      <p:tavLst>
                                        <p:tav tm="0">
                                          <p:val>
                                            <p:strVal val="#ppt_x"/>
                                          </p:val>
                                        </p:tav>
                                        <p:tav tm="100000">
                                          <p:val>
                                            <p:strVal val="#ppt_x"/>
                                          </p:val>
                                        </p:tav>
                                      </p:tavLst>
                                    </p:anim>
                                    <p:anim calcmode="lin" valueType="num">
                                      <p:cBhvr>
                                        <p:cTn id="23"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 grpId="1"/>
      <p:bldP build="whole" bldLvl="1" animBg="1" rev="0" advAuto="0" spid="71" grpId="4"/>
      <p:bldP build="whole" bldLvl="1" animBg="1" rev="0" advAuto="0" spid="69" grpId="3"/>
      <p:bldP build="whole" bldLvl="1" animBg="1" rev="0" advAuto="0" spid="68" grpId="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lide Number"/>
          <p:cNvSpPr txBox="1"/>
          <p:nvPr>
            <p:ph type="sldNum" sz="quarter" idx="2"/>
          </p:nvPr>
        </p:nvSpPr>
        <p:spPr>
          <a:xfrm rot="16200000">
            <a:off x="319418" y="12587622"/>
            <a:ext cx="258984"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175" name="SCANCANNON"/>
          <p:cNvSpPr txBox="1"/>
          <p:nvPr/>
        </p:nvSpPr>
        <p:spPr>
          <a:xfrm rot="16200000">
            <a:off x="3307251" y="5681983"/>
            <a:ext cx="13716001" cy="235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500">
                <a:solidFill>
                  <a:schemeClr val="accent1"/>
                </a:solidFill>
                <a:latin typeface="Century Gothic"/>
                <a:ea typeface="Century Gothic"/>
                <a:cs typeface="Century Gothic"/>
                <a:sym typeface="Century Gothic"/>
              </a:defRPr>
            </a:lvl1pPr>
          </a:lstStyle>
          <a:p>
            <a:pPr/>
            <a:r>
              <a:t>SCANCANNON</a:t>
            </a:r>
          </a:p>
        </p:txBody>
      </p:sp>
      <p:sp>
        <p:nvSpPr>
          <p:cNvPr id="176"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177"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178" name="RE…"/>
          <p:cNvSpPr txBox="1"/>
          <p:nvPr/>
        </p:nvSpPr>
        <p:spPr>
          <a:xfrm>
            <a:off x="2010542" y="4098417"/>
            <a:ext cx="5558028" cy="573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9000">
                <a:latin typeface="Century Gothic"/>
                <a:ea typeface="Century Gothic"/>
                <a:cs typeface="Century Gothic"/>
                <a:sym typeface="Century Gothic"/>
              </a:defRPr>
            </a:pPr>
            <a:r>
              <a:t>RE</a:t>
            </a:r>
          </a:p>
          <a:p>
            <a:pPr>
              <a:defRPr b="1" sz="9000">
                <a:latin typeface="Century Gothic"/>
                <a:ea typeface="Century Gothic"/>
                <a:cs typeface="Century Gothic"/>
                <a:sym typeface="Century Gothic"/>
              </a:defRPr>
            </a:pPr>
            <a:r>
              <a:t>CON</a:t>
            </a:r>
            <a:br/>
            <a:r>
              <a:t>NAIS</a:t>
            </a:r>
          </a:p>
          <a:p>
            <a:pPr>
              <a:defRPr b="1" sz="9000">
                <a:latin typeface="Century Gothic"/>
                <a:ea typeface="Century Gothic"/>
                <a:cs typeface="Century Gothic"/>
                <a:sym typeface="Century Gothic"/>
              </a:defRPr>
            </a:pPr>
            <a:r>
              <a:t>SANCE</a:t>
            </a:r>
          </a:p>
        </p:txBody>
      </p:sp>
      <p:pic>
        <p:nvPicPr>
          <p:cNvPr id="179" name="Screen Shot 2017-10-31 at 11.49.53 PM.png" descr="Screen Shot 2017-10-31 at 11.49.53 PM.png"/>
          <p:cNvPicPr>
            <a:picLocks noChangeAspect="1"/>
          </p:cNvPicPr>
          <p:nvPr/>
        </p:nvPicPr>
        <p:blipFill>
          <a:blip r:embed="rId3">
            <a:extLst/>
          </a:blip>
          <a:srcRect l="9966" t="0" r="0" b="0"/>
          <a:stretch>
            <a:fillRect/>
          </a:stretch>
        </p:blipFill>
        <p:spPr>
          <a:xfrm>
            <a:off x="10696286" y="288131"/>
            <a:ext cx="14541411" cy="13139903"/>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75"/>
                                        </p:tgtEl>
                                        <p:attrNameLst>
                                          <p:attrName>style.visibility</p:attrName>
                                        </p:attrNameLst>
                                      </p:cBhvr>
                                      <p:to>
                                        <p:strVal val="visible"/>
                                      </p:to>
                                    </p:set>
                                    <p:anim calcmode="lin" valueType="num">
                                      <p:cBhvr>
                                        <p:cTn id="7" dur="500" fill="hold"/>
                                        <p:tgtEl>
                                          <p:spTgt spid="175"/>
                                        </p:tgtEl>
                                        <p:attrNameLst>
                                          <p:attrName>ppt_x</p:attrName>
                                        </p:attrNameLst>
                                      </p:cBhvr>
                                      <p:tavLst>
                                        <p:tav tm="0">
                                          <p:val>
                                            <p:strVal val="#ppt_x"/>
                                          </p:val>
                                        </p:tav>
                                        <p:tav tm="100000">
                                          <p:val>
                                            <p:strVal val="#ppt_x"/>
                                          </p:val>
                                        </p:tav>
                                      </p:tavLst>
                                    </p:anim>
                                    <p:anim calcmode="lin" valueType="num">
                                      <p:cBhvr>
                                        <p:cTn id="8" dur="500" fill="hold"/>
                                        <p:tgtEl>
                                          <p:spTgt spid="17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176"/>
                                        </p:tgtEl>
                                        <p:attrNameLst>
                                          <p:attrName>style.visibility</p:attrName>
                                        </p:attrNameLst>
                                      </p:cBhvr>
                                      <p:to>
                                        <p:strVal val="visible"/>
                                      </p:to>
                                    </p:set>
                                    <p:anim calcmode="lin" valueType="num">
                                      <p:cBhvr>
                                        <p:cTn id="12" dur="1000" fill="hold"/>
                                        <p:tgtEl>
                                          <p:spTgt spid="176"/>
                                        </p:tgtEl>
                                        <p:attrNameLst>
                                          <p:attrName>ppt_x</p:attrName>
                                        </p:attrNameLst>
                                      </p:cBhvr>
                                      <p:tavLst>
                                        <p:tav tm="0">
                                          <p:val>
                                            <p:strVal val="#ppt_x"/>
                                          </p:val>
                                        </p:tav>
                                        <p:tav tm="100000">
                                          <p:val>
                                            <p:strVal val="#ppt_x"/>
                                          </p:val>
                                        </p:tav>
                                      </p:tavLst>
                                    </p:anim>
                                    <p:anim calcmode="lin" valueType="num">
                                      <p:cBhvr>
                                        <p:cTn id="13" dur="1000" fill="hold"/>
                                        <p:tgtEl>
                                          <p:spTgt spid="176"/>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Class="entr" nodeType="afterEffect" presetSubtype="4" presetID="2" grpId="3" fill="hold">
                                  <p:stCondLst>
                                    <p:cond delay="0"/>
                                  </p:stCondLst>
                                  <p:iterate type="el" backwards="0">
                                    <p:tmAbs val="0"/>
                                  </p:iterate>
                                  <p:childTnLst>
                                    <p:set>
                                      <p:cBhvr>
                                        <p:cTn id="16" fill="hold"/>
                                        <p:tgtEl>
                                          <p:spTgt spid="177"/>
                                        </p:tgtEl>
                                        <p:attrNameLst>
                                          <p:attrName>style.visibility</p:attrName>
                                        </p:attrNameLst>
                                      </p:cBhvr>
                                      <p:to>
                                        <p:strVal val="visible"/>
                                      </p:to>
                                    </p:set>
                                    <p:anim calcmode="lin" valueType="num">
                                      <p:cBhvr>
                                        <p:cTn id="17" dur="1000" fill="hold"/>
                                        <p:tgtEl>
                                          <p:spTgt spid="177"/>
                                        </p:tgtEl>
                                        <p:attrNameLst>
                                          <p:attrName>ppt_x</p:attrName>
                                        </p:attrNameLst>
                                      </p:cBhvr>
                                      <p:tavLst>
                                        <p:tav tm="0">
                                          <p:val>
                                            <p:strVal val="#ppt_x"/>
                                          </p:val>
                                        </p:tav>
                                        <p:tav tm="100000">
                                          <p:val>
                                            <p:strVal val="#ppt_x"/>
                                          </p:val>
                                        </p:tav>
                                      </p:tavLst>
                                    </p:anim>
                                    <p:anim calcmode="lin" valueType="num">
                                      <p:cBhvr>
                                        <p:cTn id="18" dur="1000" fill="hold"/>
                                        <p:tgtEl>
                                          <p:spTgt spid="177"/>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Class="entr" nodeType="afterEffect" presetSubtype="1" presetID="2" grpId="4" fill="hold">
                                  <p:stCondLst>
                                    <p:cond delay="0"/>
                                  </p:stCondLst>
                                  <p:iterate type="el" backwards="0">
                                    <p:tmAbs val="0"/>
                                  </p:iterate>
                                  <p:childTnLst>
                                    <p:set>
                                      <p:cBhvr>
                                        <p:cTn id="21" fill="hold"/>
                                        <p:tgtEl>
                                          <p:spTgt spid="178"/>
                                        </p:tgtEl>
                                        <p:attrNameLst>
                                          <p:attrName>style.visibility</p:attrName>
                                        </p:attrNameLst>
                                      </p:cBhvr>
                                      <p:to>
                                        <p:strVal val="visible"/>
                                      </p:to>
                                    </p:set>
                                    <p:anim calcmode="lin" valueType="num">
                                      <p:cBhvr>
                                        <p:cTn id="22" dur="500" fill="hold"/>
                                        <p:tgtEl>
                                          <p:spTgt spid="178"/>
                                        </p:tgtEl>
                                        <p:attrNameLst>
                                          <p:attrName>ppt_x</p:attrName>
                                        </p:attrNameLst>
                                      </p:cBhvr>
                                      <p:tavLst>
                                        <p:tav tm="0">
                                          <p:val>
                                            <p:strVal val="#ppt_x"/>
                                          </p:val>
                                        </p:tav>
                                        <p:tav tm="100000">
                                          <p:val>
                                            <p:strVal val="#ppt_x"/>
                                          </p:val>
                                        </p:tav>
                                      </p:tavLst>
                                    </p:anim>
                                    <p:anim calcmode="lin" valueType="num">
                                      <p:cBhvr>
                                        <p:cTn id="23" dur="500" fill="hold"/>
                                        <p:tgtEl>
                                          <p:spTgt spid="17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179"/>
                                        </p:tgtEl>
                                        <p:attrNameLst>
                                          <p:attrName>style.visibility</p:attrName>
                                        </p:attrNameLst>
                                      </p:cBhvr>
                                      <p:to>
                                        <p:strVal val="visible"/>
                                      </p:to>
                                    </p:set>
                                    <p:anim calcmode="lin" valueType="num">
                                      <p:cBhvr>
                                        <p:cTn id="28" dur="500" fill="hold"/>
                                        <p:tgtEl>
                                          <p:spTgt spid="179"/>
                                        </p:tgtEl>
                                        <p:attrNameLst>
                                          <p:attrName>ppt_w</p:attrName>
                                        </p:attrNameLst>
                                      </p:cBhvr>
                                      <p:tavLst>
                                        <p:tav tm="0">
                                          <p:val>
                                            <p:fltVal val="0"/>
                                          </p:val>
                                        </p:tav>
                                        <p:tav tm="100000">
                                          <p:val>
                                            <p:strVal val="#ppt_w"/>
                                          </p:val>
                                        </p:tav>
                                      </p:tavLst>
                                    </p:anim>
                                    <p:anim calcmode="lin" valueType="num">
                                      <p:cBhvr>
                                        <p:cTn id="29" dur="500" fill="hold"/>
                                        <p:tgtEl>
                                          <p:spTgt spid="1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3"/>
      <p:bldP build="whole" bldLvl="1" animBg="1" rev="0" advAuto="0" spid="175" grpId="1"/>
      <p:bldP build="whole" bldLvl="1" animBg="1" rev="0" advAuto="0" spid="178" grpId="4"/>
      <p:bldP build="whole" bldLvl="1" animBg="1" rev="0" advAuto="0" spid="176" grpId="2"/>
      <p:bldP build="whole" bldLvl="1" animBg="1" rev="0" advAuto="0" spid="179" grpId="5"/>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184" name="AD LOGINS"/>
          <p:cNvSpPr txBox="1"/>
          <p:nvPr/>
        </p:nvSpPr>
        <p:spPr>
          <a:xfrm rot="16200000">
            <a:off x="4314796" y="5288280"/>
            <a:ext cx="13716001" cy="3139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9600">
                <a:solidFill>
                  <a:schemeClr val="accent1"/>
                </a:solidFill>
                <a:latin typeface="Century Gothic"/>
                <a:ea typeface="Century Gothic"/>
                <a:cs typeface="Century Gothic"/>
                <a:sym typeface="Century Gothic"/>
              </a:defRPr>
            </a:lvl1pPr>
          </a:lstStyle>
          <a:p>
            <a:pPr/>
            <a:r>
              <a:t>AD LOGINS</a:t>
            </a:r>
          </a:p>
        </p:txBody>
      </p:sp>
      <p:sp>
        <p:nvSpPr>
          <p:cNvPr id="185"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186"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187" name="AnyConnectLogin.jpg" descr="AnyConnectLogin.jpg"/>
          <p:cNvPicPr>
            <a:picLocks noChangeAspect="1"/>
          </p:cNvPicPr>
          <p:nvPr/>
        </p:nvPicPr>
        <p:blipFill>
          <a:blip r:embed="rId3">
            <a:extLst/>
          </a:blip>
          <a:stretch>
            <a:fillRect/>
          </a:stretch>
        </p:blipFill>
        <p:spPr>
          <a:xfrm>
            <a:off x="12102541" y="7548302"/>
            <a:ext cx="8013217" cy="5071657"/>
          </a:xfrm>
          <a:prstGeom prst="rect">
            <a:avLst/>
          </a:prstGeom>
          <a:ln w="12700">
            <a:miter lim="400000"/>
          </a:ln>
          <a:effectLst>
            <a:outerShdw sx="100000" sy="100000" kx="0" ky="0" algn="b" rotWithShape="0" blurRad="482600" dist="17240" dir="5400000">
              <a:srgbClr val="000000">
                <a:alpha val="75000"/>
              </a:srgbClr>
            </a:outerShdw>
          </a:effectLst>
        </p:spPr>
      </p:pic>
      <p:sp>
        <p:nvSpPr>
          <p:cNvPr id="188" name="RE…"/>
          <p:cNvSpPr txBox="1"/>
          <p:nvPr/>
        </p:nvSpPr>
        <p:spPr>
          <a:xfrm>
            <a:off x="2010542" y="4098417"/>
            <a:ext cx="5558028" cy="573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9000">
                <a:latin typeface="Century Gothic"/>
                <a:ea typeface="Century Gothic"/>
                <a:cs typeface="Century Gothic"/>
                <a:sym typeface="Century Gothic"/>
              </a:defRPr>
            </a:pPr>
            <a:r>
              <a:t>RE</a:t>
            </a:r>
          </a:p>
          <a:p>
            <a:pPr>
              <a:defRPr b="1" sz="9000">
                <a:latin typeface="Century Gothic"/>
                <a:ea typeface="Century Gothic"/>
                <a:cs typeface="Century Gothic"/>
                <a:sym typeface="Century Gothic"/>
              </a:defRPr>
            </a:pPr>
            <a:r>
              <a:t>CON</a:t>
            </a:r>
            <a:br/>
            <a:r>
              <a:t>NAIS</a:t>
            </a:r>
          </a:p>
          <a:p>
            <a:pPr>
              <a:defRPr b="1" sz="9000">
                <a:latin typeface="Century Gothic"/>
                <a:ea typeface="Century Gothic"/>
                <a:cs typeface="Century Gothic"/>
                <a:sym typeface="Century Gothic"/>
              </a:defRPr>
            </a:pPr>
            <a:r>
              <a:t>SANCE</a:t>
            </a:r>
          </a:p>
        </p:txBody>
      </p:sp>
      <p:pic>
        <p:nvPicPr>
          <p:cNvPr id="189" name="Screen Shot 2021-09-09 at 12.40.16 PM.png" descr="Screen Shot 2021-09-09 at 12.40.16 PM.png"/>
          <p:cNvPicPr>
            <a:picLocks noChangeAspect="1"/>
          </p:cNvPicPr>
          <p:nvPr/>
        </p:nvPicPr>
        <p:blipFill>
          <a:blip r:embed="rId4">
            <a:extLst/>
          </a:blip>
          <a:stretch>
            <a:fillRect/>
          </a:stretch>
        </p:blipFill>
        <p:spPr>
          <a:xfrm>
            <a:off x="12080316" y="55336"/>
            <a:ext cx="6718301" cy="5143501"/>
          </a:xfrm>
          <a:prstGeom prst="rect">
            <a:avLst/>
          </a:prstGeom>
          <a:ln w="12700">
            <a:miter lim="400000"/>
          </a:ln>
        </p:spPr>
      </p:pic>
      <p:pic>
        <p:nvPicPr>
          <p:cNvPr id="190" name="Screen Shot 2021-09-09 at 12.02.16 PM.png" descr="Screen Shot 2021-09-09 at 12.02.16 PM.png"/>
          <p:cNvPicPr>
            <a:picLocks noChangeAspect="1"/>
          </p:cNvPicPr>
          <p:nvPr/>
        </p:nvPicPr>
        <p:blipFill>
          <a:blip r:embed="rId5">
            <a:extLst/>
          </a:blip>
          <a:stretch>
            <a:fillRect/>
          </a:stretch>
        </p:blipFill>
        <p:spPr>
          <a:xfrm>
            <a:off x="14953716" y="1666419"/>
            <a:ext cx="9082582" cy="6413093"/>
          </a:xfrm>
          <a:prstGeom prst="rect">
            <a:avLst/>
          </a:prstGeom>
          <a:ln w="12700">
            <a:miter lim="400000"/>
          </a:ln>
          <a:effectLst>
            <a:outerShdw sx="100000" sy="100000" kx="0" ky="0" algn="b" rotWithShape="0" blurRad="482600" dist="17240" dir="5400000">
              <a:srgbClr val="000000">
                <a:alpha val="75000"/>
              </a:srgbClr>
            </a:outerShdw>
          </a:effectLst>
        </p:spPr>
      </p:pic>
      <p:pic>
        <p:nvPicPr>
          <p:cNvPr id="191" name="Screen Shot 2021-09-09 at 12.12.02 PM.png" descr="Screen Shot 2021-09-09 at 12.12.02 PM.png"/>
          <p:cNvPicPr>
            <a:picLocks noChangeAspect="1"/>
          </p:cNvPicPr>
          <p:nvPr/>
        </p:nvPicPr>
        <p:blipFill>
          <a:blip r:embed="rId6">
            <a:extLst/>
          </a:blip>
          <a:stretch>
            <a:fillRect/>
          </a:stretch>
        </p:blipFill>
        <p:spPr>
          <a:xfrm>
            <a:off x="16159711" y="8883384"/>
            <a:ext cx="7861301" cy="4521201"/>
          </a:xfrm>
          <a:prstGeom prst="rect">
            <a:avLst/>
          </a:prstGeom>
          <a:ln w="12700">
            <a:miter lim="400000"/>
          </a:ln>
          <a:effectLst>
            <a:outerShdw sx="100000" sy="100000" kx="0" ky="0" algn="b" rotWithShape="0" blurRad="482600" dist="1724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7"/>
                                        </p:tgtEl>
                                        <p:attrNameLst>
                                          <p:attrName>style.visibility</p:attrName>
                                        </p:attrNameLst>
                                      </p:cBhvr>
                                      <p:to>
                                        <p:strVal val="visible"/>
                                      </p:to>
                                    </p:set>
                                    <p:anim calcmode="lin" valueType="num">
                                      <p:cBhvr>
                                        <p:cTn id="7" dur="500" fill="hold"/>
                                        <p:tgtEl>
                                          <p:spTgt spid="187"/>
                                        </p:tgtEl>
                                        <p:attrNameLst>
                                          <p:attrName>ppt_w</p:attrName>
                                        </p:attrNameLst>
                                      </p:cBhvr>
                                      <p:tavLst>
                                        <p:tav tm="0">
                                          <p:val>
                                            <p:fltVal val="0"/>
                                          </p:val>
                                        </p:tav>
                                        <p:tav tm="100000">
                                          <p:val>
                                            <p:strVal val="#ppt_w"/>
                                          </p:val>
                                        </p:tav>
                                      </p:tavLst>
                                    </p:anim>
                                    <p:anim calcmode="lin" valueType="num">
                                      <p:cBhvr>
                                        <p:cTn id="8" dur="500" fill="hold"/>
                                        <p:tgtEl>
                                          <p:spTgt spid="1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196" name="DOX"/>
          <p:cNvSpPr txBox="1"/>
          <p:nvPr/>
        </p:nvSpPr>
        <p:spPr>
          <a:xfrm rot="16200000">
            <a:off x="4139305" y="5292217"/>
            <a:ext cx="13716001" cy="334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900">
                <a:solidFill>
                  <a:schemeClr val="accent1"/>
                </a:solidFill>
                <a:latin typeface="Century Gothic"/>
                <a:ea typeface="Century Gothic"/>
                <a:cs typeface="Century Gothic"/>
                <a:sym typeface="Century Gothic"/>
              </a:defRPr>
            </a:lvl1pPr>
          </a:lstStyle>
          <a:p>
            <a:pPr/>
            <a:r>
              <a:t>DOX</a:t>
            </a:r>
          </a:p>
        </p:txBody>
      </p:sp>
      <p:sp>
        <p:nvSpPr>
          <p:cNvPr id="197"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198"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199" name="Screen Shot 2017-10-31 at 10.49.34 PM (2).png" descr="Screen Shot 2017-10-31 at 10.49.34 PM (2).png"/>
          <p:cNvPicPr>
            <a:picLocks noChangeAspect="1"/>
          </p:cNvPicPr>
          <p:nvPr/>
        </p:nvPicPr>
        <p:blipFill>
          <a:blip r:embed="rId3">
            <a:extLst/>
          </a:blip>
          <a:stretch>
            <a:fillRect/>
          </a:stretch>
        </p:blipFill>
        <p:spPr>
          <a:xfrm>
            <a:off x="12001923" y="323953"/>
            <a:ext cx="9761007" cy="5805678"/>
          </a:xfrm>
          <a:prstGeom prst="rect">
            <a:avLst/>
          </a:prstGeom>
          <a:ln w="12700">
            <a:miter lim="400000"/>
          </a:ln>
          <a:effectLst>
            <a:outerShdw sx="100000" sy="100000" kx="0" ky="0" algn="b" rotWithShape="0" blurRad="482600" dist="17240" dir="5400000">
              <a:srgbClr val="000000">
                <a:alpha val="75000"/>
              </a:srgbClr>
            </a:outerShdw>
          </a:effectLst>
        </p:spPr>
      </p:pic>
      <p:sp>
        <p:nvSpPr>
          <p:cNvPr id="200" name="RE…"/>
          <p:cNvSpPr txBox="1"/>
          <p:nvPr/>
        </p:nvSpPr>
        <p:spPr>
          <a:xfrm>
            <a:off x="2010542" y="4098417"/>
            <a:ext cx="5558028" cy="573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9000">
                <a:latin typeface="Century Gothic"/>
                <a:ea typeface="Century Gothic"/>
                <a:cs typeface="Century Gothic"/>
                <a:sym typeface="Century Gothic"/>
              </a:defRPr>
            </a:pPr>
            <a:r>
              <a:t>RE</a:t>
            </a:r>
          </a:p>
          <a:p>
            <a:pPr>
              <a:defRPr b="1" sz="9000">
                <a:latin typeface="Century Gothic"/>
                <a:ea typeface="Century Gothic"/>
                <a:cs typeface="Century Gothic"/>
                <a:sym typeface="Century Gothic"/>
              </a:defRPr>
            </a:pPr>
            <a:r>
              <a:t>CON</a:t>
            </a:r>
            <a:br/>
            <a:r>
              <a:t>NAIS</a:t>
            </a:r>
          </a:p>
          <a:p>
            <a:pPr>
              <a:defRPr b="1" sz="9000">
                <a:latin typeface="Century Gothic"/>
                <a:ea typeface="Century Gothic"/>
                <a:cs typeface="Century Gothic"/>
                <a:sym typeface="Century Gothic"/>
              </a:defRPr>
            </a:pPr>
            <a:r>
              <a:t>SANCE</a:t>
            </a:r>
          </a:p>
        </p:txBody>
      </p:sp>
      <p:pic>
        <p:nvPicPr>
          <p:cNvPr id="201" name="recon-ng.png" descr="recon-ng.png"/>
          <p:cNvPicPr>
            <a:picLocks noChangeAspect="1"/>
          </p:cNvPicPr>
          <p:nvPr/>
        </p:nvPicPr>
        <p:blipFill>
          <a:blip r:embed="rId4">
            <a:extLst/>
          </a:blip>
          <a:stretch>
            <a:fillRect/>
          </a:stretch>
        </p:blipFill>
        <p:spPr>
          <a:xfrm>
            <a:off x="13489982" y="5185474"/>
            <a:ext cx="11223502" cy="4614107"/>
          </a:xfrm>
          <a:prstGeom prst="rect">
            <a:avLst/>
          </a:prstGeom>
          <a:ln w="12700">
            <a:miter lim="400000"/>
          </a:ln>
          <a:effectLst>
            <a:outerShdw sx="100000" sy="100000" kx="0" ky="0" algn="b" rotWithShape="0" blurRad="482600" dist="17240" dir="5400000">
              <a:srgbClr val="000000">
                <a:alpha val="75000"/>
              </a:srgbClr>
            </a:outerShdw>
          </a:effectLst>
        </p:spPr>
      </p:pic>
      <p:pic>
        <p:nvPicPr>
          <p:cNvPr id="202" name="download.png" descr="download.png"/>
          <p:cNvPicPr>
            <a:picLocks noChangeAspect="1"/>
          </p:cNvPicPr>
          <p:nvPr/>
        </p:nvPicPr>
        <p:blipFill>
          <a:blip r:embed="rId5">
            <a:extLst/>
          </a:blip>
          <a:srcRect l="300" t="1587" r="2873" b="24533"/>
          <a:stretch>
            <a:fillRect/>
          </a:stretch>
        </p:blipFill>
        <p:spPr>
          <a:xfrm>
            <a:off x="11807009" y="8273782"/>
            <a:ext cx="10662643" cy="5258772"/>
          </a:xfrm>
          <a:prstGeom prst="rect">
            <a:avLst/>
          </a:prstGeom>
          <a:ln w="12700">
            <a:miter lim="400000"/>
          </a:ln>
          <a:effectLst>
            <a:outerShdw sx="100000" sy="100000" kx="0" ky="0" algn="b" rotWithShape="0" blurRad="482600" dist="1724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99"/>
                                        </p:tgtEl>
                                        <p:attrNameLst>
                                          <p:attrName>style.visibility</p:attrName>
                                        </p:attrNameLst>
                                      </p:cBhvr>
                                      <p:to>
                                        <p:strVal val="visible"/>
                                      </p:to>
                                    </p:set>
                                    <p:anim calcmode="lin" valueType="num">
                                      <p:cBhvr>
                                        <p:cTn id="7" dur="500" fill="hold"/>
                                        <p:tgtEl>
                                          <p:spTgt spid="199"/>
                                        </p:tgtEl>
                                        <p:attrNameLst>
                                          <p:attrName>ppt_w</p:attrName>
                                        </p:attrNameLst>
                                      </p:cBhvr>
                                      <p:tavLst>
                                        <p:tav tm="0">
                                          <p:val>
                                            <p:fltVal val="0"/>
                                          </p:val>
                                        </p:tav>
                                        <p:tav tm="100000">
                                          <p:val>
                                            <p:strVal val="#ppt_w"/>
                                          </p:val>
                                        </p:tav>
                                      </p:tavLst>
                                    </p:anim>
                                    <p:anim calcmode="lin" valueType="num">
                                      <p:cBhvr>
                                        <p:cTn id="8" dur="500" fill="hold"/>
                                        <p:tgtEl>
                                          <p:spTgt spid="1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207" name="HUNTER.IO"/>
          <p:cNvSpPr txBox="1"/>
          <p:nvPr/>
        </p:nvSpPr>
        <p:spPr>
          <a:xfrm rot="16200000">
            <a:off x="4416396" y="5186680"/>
            <a:ext cx="13716001" cy="3342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900">
                <a:solidFill>
                  <a:schemeClr val="accent1"/>
                </a:solidFill>
                <a:latin typeface="Century Gothic"/>
                <a:ea typeface="Century Gothic"/>
                <a:cs typeface="Century Gothic"/>
                <a:sym typeface="Century Gothic"/>
              </a:defRPr>
            </a:lvl1pPr>
          </a:lstStyle>
          <a:p>
            <a:pPr/>
            <a:r>
              <a:t>HUNTER.IO</a:t>
            </a:r>
          </a:p>
        </p:txBody>
      </p:sp>
      <p:pic>
        <p:nvPicPr>
          <p:cNvPr id="208" name="Screen Shot 2017-10-31 at 10.19.38 PM.png" descr="Screen Shot 2017-10-31 at 10.19.38 PM.png"/>
          <p:cNvPicPr>
            <a:picLocks noChangeAspect="1"/>
          </p:cNvPicPr>
          <p:nvPr/>
        </p:nvPicPr>
        <p:blipFill>
          <a:blip r:embed="rId3">
            <a:extLst/>
          </a:blip>
          <a:srcRect l="2204" t="0" r="2204" b="0"/>
          <a:stretch>
            <a:fillRect/>
          </a:stretch>
        </p:blipFill>
        <p:spPr>
          <a:xfrm>
            <a:off x="12167007" y="589359"/>
            <a:ext cx="13276072" cy="12537413"/>
          </a:xfrm>
          <a:prstGeom prst="rect">
            <a:avLst/>
          </a:prstGeom>
          <a:ln w="12700">
            <a:miter lim="400000"/>
          </a:ln>
          <a:effectLst>
            <a:outerShdw sx="100000" sy="100000" kx="0" ky="0" algn="b" rotWithShape="0" blurRad="482600" dist="17240" dir="5400000">
              <a:srgbClr val="000000">
                <a:alpha val="75000"/>
              </a:srgbClr>
            </a:outerShdw>
          </a:effectLst>
        </p:spPr>
      </p:pic>
      <p:sp>
        <p:nvSpPr>
          <p:cNvPr id="209"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210"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211" name="RE…"/>
          <p:cNvSpPr txBox="1"/>
          <p:nvPr/>
        </p:nvSpPr>
        <p:spPr>
          <a:xfrm>
            <a:off x="2010542" y="4098417"/>
            <a:ext cx="5558028" cy="573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9000">
                <a:latin typeface="Century Gothic"/>
                <a:ea typeface="Century Gothic"/>
                <a:cs typeface="Century Gothic"/>
                <a:sym typeface="Century Gothic"/>
              </a:defRPr>
            </a:pPr>
            <a:r>
              <a:t>RE</a:t>
            </a:r>
          </a:p>
          <a:p>
            <a:pPr>
              <a:defRPr b="1" sz="9000">
                <a:latin typeface="Century Gothic"/>
                <a:ea typeface="Century Gothic"/>
                <a:cs typeface="Century Gothic"/>
                <a:sym typeface="Century Gothic"/>
              </a:defRPr>
            </a:pPr>
            <a:r>
              <a:t>CON</a:t>
            </a:r>
            <a:br/>
            <a:r>
              <a:t>NAIS</a:t>
            </a:r>
          </a:p>
          <a:p>
            <a:pPr>
              <a:defRPr b="1" sz="9000">
                <a:latin typeface="Century Gothic"/>
                <a:ea typeface="Century Gothic"/>
                <a:cs typeface="Century Gothic"/>
                <a:sym typeface="Century Gothic"/>
              </a:defRPr>
            </a:pPr>
            <a:r>
              <a:t>SANCE</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08"/>
                                        </p:tgtEl>
                                        <p:attrNameLst>
                                          <p:attrName>style.visibility</p:attrName>
                                        </p:attrNameLst>
                                      </p:cBhvr>
                                      <p:to>
                                        <p:strVal val="visible"/>
                                      </p:to>
                                    </p:set>
                                    <p:anim calcmode="lin" valueType="num">
                                      <p:cBhvr>
                                        <p:cTn id="7" dur="500" fill="hold"/>
                                        <p:tgtEl>
                                          <p:spTgt spid="208"/>
                                        </p:tgtEl>
                                        <p:attrNameLst>
                                          <p:attrName>ppt_w</p:attrName>
                                        </p:attrNameLst>
                                      </p:cBhvr>
                                      <p:tavLst>
                                        <p:tav tm="0">
                                          <p:val>
                                            <p:fltVal val="0"/>
                                          </p:val>
                                        </p:tav>
                                        <p:tav tm="100000">
                                          <p:val>
                                            <p:strVal val="#ppt_w"/>
                                          </p:val>
                                        </p:tav>
                                      </p:tavLst>
                                    </p:anim>
                                    <p:anim calcmode="lin" valueType="num">
                                      <p:cBhvr>
                                        <p:cTn id="8" dur="500" fill="hold"/>
                                        <p:tgtEl>
                                          <p:spTgt spid="20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216" name="ARIN.NET"/>
          <p:cNvSpPr txBox="1"/>
          <p:nvPr/>
        </p:nvSpPr>
        <p:spPr>
          <a:xfrm rot="16200000">
            <a:off x="3307251" y="5681983"/>
            <a:ext cx="13716001" cy="235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500">
                <a:solidFill>
                  <a:schemeClr val="accent1"/>
                </a:solidFill>
                <a:latin typeface="Century Gothic"/>
                <a:ea typeface="Century Gothic"/>
                <a:cs typeface="Century Gothic"/>
                <a:sym typeface="Century Gothic"/>
              </a:defRPr>
            </a:lvl1pPr>
          </a:lstStyle>
          <a:p>
            <a:pPr/>
            <a:r>
              <a:t>ARIN.NET</a:t>
            </a:r>
          </a:p>
        </p:txBody>
      </p:sp>
      <p:sp>
        <p:nvSpPr>
          <p:cNvPr id="217"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218"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219" name="RE…"/>
          <p:cNvSpPr txBox="1"/>
          <p:nvPr/>
        </p:nvSpPr>
        <p:spPr>
          <a:xfrm>
            <a:off x="2010542" y="4098417"/>
            <a:ext cx="5558028" cy="573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9000">
                <a:latin typeface="Century Gothic"/>
                <a:ea typeface="Century Gothic"/>
                <a:cs typeface="Century Gothic"/>
                <a:sym typeface="Century Gothic"/>
              </a:defRPr>
            </a:pPr>
            <a:r>
              <a:t>RE</a:t>
            </a:r>
          </a:p>
          <a:p>
            <a:pPr>
              <a:defRPr b="1" sz="9000">
                <a:latin typeface="Century Gothic"/>
                <a:ea typeface="Century Gothic"/>
                <a:cs typeface="Century Gothic"/>
                <a:sym typeface="Century Gothic"/>
              </a:defRPr>
            </a:pPr>
            <a:r>
              <a:t>CON</a:t>
            </a:r>
            <a:br/>
            <a:r>
              <a:t>NAIS</a:t>
            </a:r>
          </a:p>
          <a:p>
            <a:pPr>
              <a:defRPr b="1" sz="9000">
                <a:latin typeface="Century Gothic"/>
                <a:ea typeface="Century Gothic"/>
                <a:cs typeface="Century Gothic"/>
                <a:sym typeface="Century Gothic"/>
              </a:defRPr>
            </a:pPr>
            <a:r>
              <a:t>SANCE</a:t>
            </a:r>
          </a:p>
        </p:txBody>
      </p:sp>
      <p:pic>
        <p:nvPicPr>
          <p:cNvPr id="220" name="Screen Shot 2018-07-18 at 8.12.50 PM.png" descr="Screen Shot 2018-07-18 at 8.12.50 PM.png"/>
          <p:cNvPicPr>
            <a:picLocks noChangeAspect="1"/>
          </p:cNvPicPr>
          <p:nvPr/>
        </p:nvPicPr>
        <p:blipFill>
          <a:blip r:embed="rId3">
            <a:extLst/>
          </a:blip>
          <a:srcRect l="32517" t="0" r="0" b="0"/>
          <a:stretch>
            <a:fillRect/>
          </a:stretch>
        </p:blipFill>
        <p:spPr>
          <a:xfrm>
            <a:off x="10855978" y="901002"/>
            <a:ext cx="12391912" cy="5764222"/>
          </a:xfrm>
          <a:prstGeom prst="rect">
            <a:avLst/>
          </a:prstGeom>
          <a:ln w="12700">
            <a:miter lim="400000"/>
          </a:ln>
          <a:effectLst>
            <a:outerShdw sx="100000" sy="100000" kx="0" ky="0" algn="b" rotWithShape="0" blurRad="1270000" dist="25400" dir="5400000">
              <a:srgbClr val="000000">
                <a:alpha val="75000"/>
              </a:srgbClr>
            </a:outerShdw>
          </a:effectLst>
        </p:spPr>
      </p:pic>
      <p:pic>
        <p:nvPicPr>
          <p:cNvPr id="221" name="Screen Shot 2018-07-18 at 8.14.20 PM.png" descr="Screen Shot 2018-07-18 at 8.14.20 PM.png"/>
          <p:cNvPicPr>
            <a:picLocks noChangeAspect="1"/>
          </p:cNvPicPr>
          <p:nvPr/>
        </p:nvPicPr>
        <p:blipFill>
          <a:blip r:embed="rId4">
            <a:extLst/>
          </a:blip>
          <a:stretch>
            <a:fillRect/>
          </a:stretch>
        </p:blipFill>
        <p:spPr>
          <a:xfrm>
            <a:off x="10822382" y="8366197"/>
            <a:ext cx="13238586" cy="3122724"/>
          </a:xfrm>
          <a:prstGeom prst="rect">
            <a:avLst/>
          </a:prstGeom>
          <a:ln w="12700">
            <a:miter lim="400000"/>
          </a:ln>
          <a:effectLst>
            <a:outerShdw sx="100000" sy="100000" kx="0" ky="0" algn="b" rotWithShape="0" blurRad="1270000" dist="2540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fast" advClick="1" p14:dur="750">
        <p:push dir="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216"/>
                                        </p:tgtEl>
                                        <p:attrNameLst>
                                          <p:attrName>style.visibility</p:attrName>
                                        </p:attrNameLst>
                                      </p:cBhvr>
                                      <p:to>
                                        <p:strVal val="visible"/>
                                      </p:to>
                                    </p:set>
                                    <p:anim calcmode="lin" valueType="num">
                                      <p:cBhvr>
                                        <p:cTn id="7" dur="500" fill="hold"/>
                                        <p:tgtEl>
                                          <p:spTgt spid="216"/>
                                        </p:tgtEl>
                                        <p:attrNameLst>
                                          <p:attrName>ppt_x</p:attrName>
                                        </p:attrNameLst>
                                      </p:cBhvr>
                                      <p:tavLst>
                                        <p:tav tm="0">
                                          <p:val>
                                            <p:strVal val="#ppt_x"/>
                                          </p:val>
                                        </p:tav>
                                        <p:tav tm="100000">
                                          <p:val>
                                            <p:strVal val="#ppt_x"/>
                                          </p:val>
                                        </p:tav>
                                      </p:tavLst>
                                    </p:anim>
                                    <p:anim calcmode="lin" valueType="num">
                                      <p:cBhvr>
                                        <p:cTn id="8" dur="500" fill="hold"/>
                                        <p:tgtEl>
                                          <p:spTgt spid="2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217"/>
                                        </p:tgtEl>
                                        <p:attrNameLst>
                                          <p:attrName>style.visibility</p:attrName>
                                        </p:attrNameLst>
                                      </p:cBhvr>
                                      <p:to>
                                        <p:strVal val="visible"/>
                                      </p:to>
                                    </p:set>
                                    <p:anim calcmode="lin" valueType="num">
                                      <p:cBhvr>
                                        <p:cTn id="12" dur="1000" fill="hold"/>
                                        <p:tgtEl>
                                          <p:spTgt spid="217"/>
                                        </p:tgtEl>
                                        <p:attrNameLst>
                                          <p:attrName>ppt_x</p:attrName>
                                        </p:attrNameLst>
                                      </p:cBhvr>
                                      <p:tavLst>
                                        <p:tav tm="0">
                                          <p:val>
                                            <p:strVal val="#ppt_x"/>
                                          </p:val>
                                        </p:tav>
                                        <p:tav tm="100000">
                                          <p:val>
                                            <p:strVal val="#ppt_x"/>
                                          </p:val>
                                        </p:tav>
                                      </p:tavLst>
                                    </p:anim>
                                    <p:anim calcmode="lin" valueType="num">
                                      <p:cBhvr>
                                        <p:cTn id="13" dur="1000" fill="hold"/>
                                        <p:tgtEl>
                                          <p:spTgt spid="217"/>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Class="entr" nodeType="afterEffect" presetSubtype="4" presetID="2" grpId="3" fill="hold">
                                  <p:stCondLst>
                                    <p:cond delay="0"/>
                                  </p:stCondLst>
                                  <p:iterate type="el" backwards="0">
                                    <p:tmAbs val="0"/>
                                  </p:iterate>
                                  <p:childTnLst>
                                    <p:set>
                                      <p:cBhvr>
                                        <p:cTn id="16" fill="hold"/>
                                        <p:tgtEl>
                                          <p:spTgt spid="218"/>
                                        </p:tgtEl>
                                        <p:attrNameLst>
                                          <p:attrName>style.visibility</p:attrName>
                                        </p:attrNameLst>
                                      </p:cBhvr>
                                      <p:to>
                                        <p:strVal val="visible"/>
                                      </p:to>
                                    </p:set>
                                    <p:anim calcmode="lin" valueType="num">
                                      <p:cBhvr>
                                        <p:cTn id="17" dur="1000" fill="hold"/>
                                        <p:tgtEl>
                                          <p:spTgt spid="218"/>
                                        </p:tgtEl>
                                        <p:attrNameLst>
                                          <p:attrName>ppt_x</p:attrName>
                                        </p:attrNameLst>
                                      </p:cBhvr>
                                      <p:tavLst>
                                        <p:tav tm="0">
                                          <p:val>
                                            <p:strVal val="#ppt_x"/>
                                          </p:val>
                                        </p:tav>
                                        <p:tav tm="100000">
                                          <p:val>
                                            <p:strVal val="#ppt_x"/>
                                          </p:val>
                                        </p:tav>
                                      </p:tavLst>
                                    </p:anim>
                                    <p:anim calcmode="lin" valueType="num">
                                      <p:cBhvr>
                                        <p:cTn id="18" dur="1000" fill="hold"/>
                                        <p:tgtEl>
                                          <p:spTgt spid="218"/>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Class="entr" nodeType="afterEffect" presetSubtype="1" presetID="2" grpId="4" fill="hold">
                                  <p:stCondLst>
                                    <p:cond delay="0"/>
                                  </p:stCondLst>
                                  <p:iterate type="el" backwards="0">
                                    <p:tmAbs val="0"/>
                                  </p:iterate>
                                  <p:childTnLst>
                                    <p:set>
                                      <p:cBhvr>
                                        <p:cTn id="21" fill="hold"/>
                                        <p:tgtEl>
                                          <p:spTgt spid="219"/>
                                        </p:tgtEl>
                                        <p:attrNameLst>
                                          <p:attrName>style.visibility</p:attrName>
                                        </p:attrNameLst>
                                      </p:cBhvr>
                                      <p:to>
                                        <p:strVal val="visible"/>
                                      </p:to>
                                    </p:set>
                                    <p:anim calcmode="lin" valueType="num">
                                      <p:cBhvr>
                                        <p:cTn id="22" dur="500" fill="hold"/>
                                        <p:tgtEl>
                                          <p:spTgt spid="219"/>
                                        </p:tgtEl>
                                        <p:attrNameLst>
                                          <p:attrName>ppt_x</p:attrName>
                                        </p:attrNameLst>
                                      </p:cBhvr>
                                      <p:tavLst>
                                        <p:tav tm="0">
                                          <p:val>
                                            <p:strVal val="#ppt_x"/>
                                          </p:val>
                                        </p:tav>
                                        <p:tav tm="100000">
                                          <p:val>
                                            <p:strVal val="#ppt_x"/>
                                          </p:val>
                                        </p:tav>
                                      </p:tavLst>
                                    </p:anim>
                                    <p:anim calcmode="lin" valueType="num">
                                      <p:cBhvr>
                                        <p:cTn id="23" dur="500" fill="hold"/>
                                        <p:tgtEl>
                                          <p:spTgt spid="2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9" grpId="4"/>
      <p:bldP build="whole" bldLvl="1" animBg="1" rev="0" advAuto="0" spid="218" grpId="3"/>
      <p:bldP build="whole" bldLvl="1" animBg="1" rev="0" advAuto="0" spid="217" grpId="2"/>
      <p:bldP build="whole" bldLvl="1" animBg="1" rev="0" advAuto="0" spid="216"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226" name="Rectangle"/>
          <p:cNvSpPr/>
          <p:nvPr/>
        </p:nvSpPr>
        <p:spPr>
          <a:xfrm>
            <a:off x="3148025" y="0"/>
            <a:ext cx="6689112" cy="13716001"/>
          </a:xfrm>
          <a:prstGeom prst="rect">
            <a:avLst/>
          </a:prstGeom>
          <a:solidFill>
            <a:srgbClr val="000000"/>
          </a:solidFill>
          <a:ln w="12700">
            <a:miter lim="400000"/>
          </a:ln>
        </p:spPr>
        <p:txBody>
          <a:bodyPr lIns="45719" rIns="45719" anchor="ctr"/>
          <a:lstStyle/>
          <a:p>
            <a:pPr algn="ctr">
              <a:defRPr>
                <a:solidFill>
                  <a:srgbClr val="F8F8F8"/>
                </a:solidFill>
              </a:defRPr>
            </a:pPr>
          </a:p>
        </p:txBody>
      </p:sp>
      <p:sp>
        <p:nvSpPr>
          <p:cNvPr id="227" name="Rectangle"/>
          <p:cNvSpPr/>
          <p:nvPr/>
        </p:nvSpPr>
        <p:spPr>
          <a:xfrm>
            <a:off x="2698916"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228" name="RECON DEFENSE"/>
          <p:cNvSpPr txBox="1"/>
          <p:nvPr/>
        </p:nvSpPr>
        <p:spPr>
          <a:xfrm>
            <a:off x="-957159" y="809324"/>
            <a:ext cx="14571407" cy="165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RECON </a:t>
            </a:r>
            <a:r>
              <a:rPr>
                <a:solidFill>
                  <a:srgbClr val="E7E6E6"/>
                </a:solidFill>
              </a:rPr>
              <a:t>DEFENSE</a:t>
            </a:r>
          </a:p>
        </p:txBody>
      </p:sp>
      <p:sp>
        <p:nvSpPr>
          <p:cNvPr id="229" name="Rectangle"/>
          <p:cNvSpPr/>
          <p:nvPr/>
        </p:nvSpPr>
        <p:spPr>
          <a:xfrm>
            <a:off x="1024637" y="360242"/>
            <a:ext cx="10607815" cy="2551706"/>
          </a:xfrm>
          <a:prstGeom prst="rect">
            <a:avLst/>
          </a:prstGeom>
          <a:ln w="127000">
            <a:solidFill>
              <a:srgbClr val="E7E6E6"/>
            </a:solidFill>
            <a:miter/>
          </a:ln>
        </p:spPr>
        <p:txBody>
          <a:bodyPr lIns="45719" rIns="45719" anchor="ctr"/>
          <a:lstStyle/>
          <a:p>
            <a:pPr algn="ctr">
              <a:defRPr>
                <a:solidFill>
                  <a:srgbClr val="F8F8F8"/>
                </a:solidFill>
              </a:defRPr>
            </a:pPr>
          </a:p>
        </p:txBody>
      </p:sp>
      <p:sp>
        <p:nvSpPr>
          <p:cNvPr id="230" name="IDS\IPS &amp; Other Edge Monitoring…"/>
          <p:cNvSpPr txBox="1"/>
          <p:nvPr/>
        </p:nvSpPr>
        <p:spPr>
          <a:xfrm>
            <a:off x="10464077" y="4227456"/>
            <a:ext cx="11420973" cy="3964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IDS\IPS &amp; Other Edge Monitoring</a:t>
            </a:r>
          </a:p>
          <a:p>
            <a:pPr marL="511342" indent="-511342">
              <a:buSzPct val="100000"/>
              <a:buChar char="•"/>
              <a:defRPr sz="5100">
                <a:latin typeface="Calibri Light"/>
                <a:ea typeface="Calibri Light"/>
                <a:cs typeface="Calibri Light"/>
                <a:sym typeface="Calibri Light"/>
              </a:defRPr>
            </a:pPr>
            <a:r>
              <a:t>Find it first! </a:t>
            </a:r>
          </a:p>
          <a:p>
            <a:pPr lvl="1" marL="892342" indent="-511342">
              <a:buSzPct val="100000"/>
              <a:buChar char="•"/>
              <a:defRPr sz="5100">
                <a:latin typeface="Calibri Light"/>
                <a:ea typeface="Calibri Light"/>
                <a:cs typeface="Calibri Light"/>
                <a:sym typeface="Calibri Light"/>
              </a:defRPr>
            </a:pPr>
            <a:r>
              <a:t>Know your assets!</a:t>
            </a:r>
          </a:p>
          <a:p>
            <a:pPr lvl="1" marL="892342" indent="-511342">
              <a:buSzPct val="100000"/>
              <a:buChar char="•"/>
              <a:defRPr sz="5100">
                <a:latin typeface="Calibri Light"/>
                <a:ea typeface="Calibri Light"/>
                <a:cs typeface="Calibri Light"/>
                <a:sym typeface="Calibri Light"/>
              </a:defRPr>
            </a:pPr>
            <a:r>
              <a:t>Google \ Shodan \ FOCA yourself</a:t>
            </a:r>
          </a:p>
          <a:p>
            <a:pPr marL="511342" indent="-511342">
              <a:buSzPct val="100000"/>
              <a:buChar char="•"/>
              <a:defRPr sz="5100">
                <a:latin typeface="Calibri Light"/>
                <a:ea typeface="Calibri Light"/>
                <a:cs typeface="Calibri Light"/>
                <a:sym typeface="Calibri Light"/>
              </a:defRPr>
            </a:pPr>
            <a:r>
              <a:t>Write alerts for what you can’t clean</a:t>
            </a:r>
          </a:p>
        </p:txBody>
      </p:sp>
      <p:sp>
        <p:nvSpPr>
          <p:cNvPr id="231" name="//   Port \ Service Scans"/>
          <p:cNvSpPr txBox="1"/>
          <p:nvPr/>
        </p:nvSpPr>
        <p:spPr>
          <a:xfrm>
            <a:off x="8736983" y="3098768"/>
            <a:ext cx="14875160" cy="1272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0">
                <a:solidFill>
                  <a:schemeClr val="accent1"/>
                </a:solidFill>
              </a:defRPr>
            </a:pPr>
            <a:r>
              <a:t>// </a:t>
            </a:r>
            <a:r>
              <a:rPr>
                <a:solidFill>
                  <a:srgbClr val="E7E6E6"/>
                </a:solidFill>
              </a:rPr>
              <a:t>  Port \ Service Scans</a:t>
            </a:r>
          </a:p>
        </p:txBody>
      </p:sp>
      <p:sp>
        <p:nvSpPr>
          <p:cNvPr id="232" name="Find it first!…"/>
          <p:cNvSpPr txBox="1"/>
          <p:nvPr/>
        </p:nvSpPr>
        <p:spPr>
          <a:xfrm>
            <a:off x="10433188" y="9379248"/>
            <a:ext cx="11420973" cy="3964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Find it first! </a:t>
            </a:r>
          </a:p>
          <a:p>
            <a:pPr lvl="1" marL="892342" indent="-511342">
              <a:buSzPct val="100000"/>
              <a:buChar char="•"/>
              <a:defRPr sz="5100">
                <a:latin typeface="Calibri Light"/>
                <a:ea typeface="Calibri Light"/>
                <a:cs typeface="Calibri Light"/>
                <a:sym typeface="Calibri Light"/>
              </a:defRPr>
            </a:pPr>
            <a:r>
              <a:t>Recon-NG Yourself!</a:t>
            </a:r>
          </a:p>
          <a:p>
            <a:pPr lvl="1" marL="892342" indent="-511342">
              <a:buSzPct val="100000"/>
              <a:buChar char="•"/>
              <a:defRPr sz="5100">
                <a:latin typeface="Calibri Light"/>
                <a:ea typeface="Calibri Light"/>
                <a:cs typeface="Calibri Light"/>
                <a:sym typeface="Calibri Light"/>
              </a:defRPr>
            </a:pPr>
            <a:r>
              <a:t>Pastebin alerts!</a:t>
            </a:r>
          </a:p>
          <a:p>
            <a:pPr lvl="1" marL="892342" indent="-511342">
              <a:buSzPct val="100000"/>
              <a:buChar char="•"/>
              <a:defRPr sz="5100">
                <a:latin typeface="Calibri Light"/>
                <a:ea typeface="Calibri Light"/>
                <a:cs typeface="Calibri Light"/>
                <a:sym typeface="Calibri Light"/>
              </a:defRPr>
            </a:pPr>
            <a:r>
              <a:t>Have Legal Issue Takedowns</a:t>
            </a:r>
          </a:p>
          <a:p>
            <a:pPr lvl="1" marL="892342" indent="-511342">
              <a:buSzPct val="100000"/>
              <a:buChar char="•"/>
              <a:defRPr sz="5100">
                <a:latin typeface="Calibri Light"/>
                <a:ea typeface="Calibri Light"/>
                <a:cs typeface="Calibri Light"/>
                <a:sym typeface="Calibri Light"/>
              </a:defRPr>
            </a:pPr>
            <a:r>
              <a:t>Defense in Depth</a:t>
            </a:r>
          </a:p>
        </p:txBody>
      </p:sp>
      <p:sp>
        <p:nvSpPr>
          <p:cNvPr id="233" name="//   Private Data Gone Public"/>
          <p:cNvSpPr txBox="1"/>
          <p:nvPr/>
        </p:nvSpPr>
        <p:spPr>
          <a:xfrm>
            <a:off x="8706094" y="8212956"/>
            <a:ext cx="14440424" cy="1272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0">
                <a:solidFill>
                  <a:schemeClr val="accent1"/>
                </a:solidFill>
              </a:defRPr>
            </a:pPr>
            <a:r>
              <a:t>// </a:t>
            </a:r>
            <a:r>
              <a:rPr>
                <a:solidFill>
                  <a:srgbClr val="E7E6E6"/>
                </a:solidFill>
              </a:rPr>
              <a:t>  Private Data Gone Public</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227"/>
                                        </p:tgtEl>
                                        <p:attrNameLst>
                                          <p:attrName>style.visibility</p:attrName>
                                        </p:attrNameLst>
                                      </p:cBhvr>
                                      <p:to>
                                        <p:strVal val="visible"/>
                                      </p:to>
                                    </p:set>
                                    <p:anim calcmode="lin" valueType="num">
                                      <p:cBhvr>
                                        <p:cTn id="7" dur="1000" fill="hold"/>
                                        <p:tgtEl>
                                          <p:spTgt spid="227"/>
                                        </p:tgtEl>
                                        <p:attrNameLst>
                                          <p:attrName>ppt_x</p:attrName>
                                        </p:attrNameLst>
                                      </p:cBhvr>
                                      <p:tavLst>
                                        <p:tav tm="0">
                                          <p:val>
                                            <p:strVal val="#ppt_x"/>
                                          </p:val>
                                        </p:tav>
                                        <p:tav tm="100000">
                                          <p:val>
                                            <p:strVal val="#ppt_x"/>
                                          </p:val>
                                        </p:tav>
                                      </p:tavLst>
                                    </p:anim>
                                    <p:anim calcmode="lin" valueType="num">
                                      <p:cBhvr>
                                        <p:cTn id="8" dur="1000" fill="hold"/>
                                        <p:tgtEl>
                                          <p:spTgt spid="22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228"/>
                                        </p:tgtEl>
                                        <p:attrNameLst>
                                          <p:attrName>style.visibility</p:attrName>
                                        </p:attrNameLst>
                                      </p:cBhvr>
                                      <p:to>
                                        <p:strVal val="visible"/>
                                      </p:to>
                                    </p:set>
                                    <p:anim calcmode="lin" valueType="num">
                                      <p:cBhvr>
                                        <p:cTn id="12" dur="500" fill="hold"/>
                                        <p:tgtEl>
                                          <p:spTgt spid="228"/>
                                        </p:tgtEl>
                                        <p:attrNameLst>
                                          <p:attrName>ppt_x</p:attrName>
                                        </p:attrNameLst>
                                      </p:cBhvr>
                                      <p:tavLst>
                                        <p:tav tm="0">
                                          <p:val>
                                            <p:strVal val="#ppt_x"/>
                                          </p:val>
                                        </p:tav>
                                        <p:tav tm="100000">
                                          <p:val>
                                            <p:strVal val="#ppt_x"/>
                                          </p:val>
                                        </p:tav>
                                      </p:tavLst>
                                    </p:anim>
                                    <p:anim calcmode="lin" valueType="num">
                                      <p:cBhvr>
                                        <p:cTn id="13" dur="500" fill="hold"/>
                                        <p:tgtEl>
                                          <p:spTgt spid="22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Class="entr" nodeType="afterEffect" presetSubtype="4" presetID="2" grpId="3" fill="hold">
                                  <p:stCondLst>
                                    <p:cond delay="0"/>
                                  </p:stCondLst>
                                  <p:iterate type="el" backwards="0">
                                    <p:tmAbs val="0"/>
                                  </p:iterate>
                                  <p:childTnLst>
                                    <p:set>
                                      <p:cBhvr>
                                        <p:cTn id="16" fill="hold"/>
                                        <p:tgtEl>
                                          <p:spTgt spid="229"/>
                                        </p:tgtEl>
                                        <p:attrNameLst>
                                          <p:attrName>style.visibility</p:attrName>
                                        </p:attrNameLst>
                                      </p:cBhvr>
                                      <p:to>
                                        <p:strVal val="visible"/>
                                      </p:to>
                                    </p:set>
                                    <p:anim calcmode="lin" valueType="num">
                                      <p:cBhvr>
                                        <p:cTn id="17" dur="1000" fill="hold"/>
                                        <p:tgtEl>
                                          <p:spTgt spid="229"/>
                                        </p:tgtEl>
                                        <p:attrNameLst>
                                          <p:attrName>ppt_x</p:attrName>
                                        </p:attrNameLst>
                                      </p:cBhvr>
                                      <p:tavLst>
                                        <p:tav tm="0">
                                          <p:val>
                                            <p:strVal val="#ppt_x"/>
                                          </p:val>
                                        </p:tav>
                                        <p:tav tm="100000">
                                          <p:val>
                                            <p:strVal val="#ppt_x"/>
                                          </p:val>
                                        </p:tav>
                                      </p:tavLst>
                                    </p:anim>
                                    <p:anim calcmode="lin" valueType="num">
                                      <p:cBhvr>
                                        <p:cTn id="18" dur="1000" fill="hold"/>
                                        <p:tgtEl>
                                          <p:spTgt spid="229"/>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Class="entr" nodeType="afterEffect" presetSubtype="4" presetID="2" grpId="4" fill="hold">
                                  <p:stCondLst>
                                    <p:cond delay="0"/>
                                  </p:stCondLst>
                                  <p:iterate type="el" backwards="0">
                                    <p:tmAbs val="0"/>
                                  </p:iterate>
                                  <p:childTnLst>
                                    <p:set>
                                      <p:cBhvr>
                                        <p:cTn id="21" fill="hold"/>
                                        <p:tgtEl>
                                          <p:spTgt spid="230"/>
                                        </p:tgtEl>
                                        <p:attrNameLst>
                                          <p:attrName>style.visibility</p:attrName>
                                        </p:attrNameLst>
                                      </p:cBhvr>
                                      <p:to>
                                        <p:strVal val="visible"/>
                                      </p:to>
                                    </p:set>
                                    <p:anim calcmode="lin" valueType="num">
                                      <p:cBhvr>
                                        <p:cTn id="22" dur="1000" fill="hold"/>
                                        <p:tgtEl>
                                          <p:spTgt spid="230"/>
                                        </p:tgtEl>
                                        <p:attrNameLst>
                                          <p:attrName>ppt_x</p:attrName>
                                        </p:attrNameLst>
                                      </p:cBhvr>
                                      <p:tavLst>
                                        <p:tav tm="0">
                                          <p:val>
                                            <p:strVal val="#ppt_x"/>
                                          </p:val>
                                        </p:tav>
                                        <p:tav tm="100000">
                                          <p:val>
                                            <p:strVal val="#ppt_x"/>
                                          </p:val>
                                        </p:tav>
                                      </p:tavLst>
                                    </p:anim>
                                    <p:anim calcmode="lin" valueType="num">
                                      <p:cBhvr>
                                        <p:cTn id="23" dur="1000" fill="hold"/>
                                        <p:tgtEl>
                                          <p:spTgt spid="230"/>
                                        </p:tgtEl>
                                        <p:attrNameLst>
                                          <p:attrName>ppt_y</p:attrName>
                                        </p:attrNameLst>
                                      </p:cBhvr>
                                      <p:tavLst>
                                        <p:tav tm="0">
                                          <p:val>
                                            <p:strVal val="1+#ppt_h/2"/>
                                          </p:val>
                                        </p:tav>
                                        <p:tav tm="100000">
                                          <p:val>
                                            <p:strVal val="#ppt_y"/>
                                          </p:val>
                                        </p:tav>
                                      </p:tavLst>
                                    </p:anim>
                                  </p:childTnLst>
                                </p:cTn>
                              </p:par>
                            </p:childTnLst>
                          </p:cTn>
                        </p:par>
                        <p:par>
                          <p:cTn id="24" fill="hold">
                            <p:stCondLst>
                              <p:cond delay="3500"/>
                            </p:stCondLst>
                            <p:childTnLst>
                              <p:par>
                                <p:cTn id="25" presetClass="entr" nodeType="afterEffect" presetSubtype="4" presetID="2" grpId="5" fill="hold">
                                  <p:stCondLst>
                                    <p:cond delay="0"/>
                                  </p:stCondLst>
                                  <p:iterate type="el" backwards="0">
                                    <p:tmAbs val="0"/>
                                  </p:iterate>
                                  <p:childTnLst>
                                    <p:set>
                                      <p:cBhvr>
                                        <p:cTn id="26" fill="hold"/>
                                        <p:tgtEl>
                                          <p:spTgt spid="231"/>
                                        </p:tgtEl>
                                        <p:attrNameLst>
                                          <p:attrName>style.visibility</p:attrName>
                                        </p:attrNameLst>
                                      </p:cBhvr>
                                      <p:to>
                                        <p:strVal val="visible"/>
                                      </p:to>
                                    </p:set>
                                    <p:anim calcmode="lin" valueType="num">
                                      <p:cBhvr>
                                        <p:cTn id="27" dur="1000" fill="hold"/>
                                        <p:tgtEl>
                                          <p:spTgt spid="231"/>
                                        </p:tgtEl>
                                        <p:attrNameLst>
                                          <p:attrName>ppt_x</p:attrName>
                                        </p:attrNameLst>
                                      </p:cBhvr>
                                      <p:tavLst>
                                        <p:tav tm="0">
                                          <p:val>
                                            <p:strVal val="#ppt_x"/>
                                          </p:val>
                                        </p:tav>
                                        <p:tav tm="100000">
                                          <p:val>
                                            <p:strVal val="#ppt_x"/>
                                          </p:val>
                                        </p:tav>
                                      </p:tavLst>
                                    </p:anim>
                                    <p:anim calcmode="lin" valueType="num">
                                      <p:cBhvr>
                                        <p:cTn id="28" dur="1000" fill="hold"/>
                                        <p:tgtEl>
                                          <p:spTgt spid="231"/>
                                        </p:tgtEl>
                                        <p:attrNameLst>
                                          <p:attrName>ppt_y</p:attrName>
                                        </p:attrNameLst>
                                      </p:cBhvr>
                                      <p:tavLst>
                                        <p:tav tm="0">
                                          <p:val>
                                            <p:strVal val="1+#ppt_h/2"/>
                                          </p:val>
                                        </p:tav>
                                        <p:tav tm="100000">
                                          <p:val>
                                            <p:strVal val="#ppt_y"/>
                                          </p:val>
                                        </p:tav>
                                      </p:tavLst>
                                    </p:anim>
                                  </p:childTnLst>
                                </p:cTn>
                              </p:par>
                            </p:childTnLst>
                          </p:cTn>
                        </p:par>
                        <p:par>
                          <p:cTn id="29" fill="hold">
                            <p:stCondLst>
                              <p:cond delay="4500"/>
                            </p:stCondLst>
                            <p:childTnLst>
                              <p:par>
                                <p:cTn id="30" presetClass="entr" nodeType="afterEffect" presetSubtype="4" presetID="2" grpId="6" fill="hold">
                                  <p:stCondLst>
                                    <p:cond delay="0"/>
                                  </p:stCondLst>
                                  <p:iterate type="el" backwards="0">
                                    <p:tmAbs val="0"/>
                                  </p:iterate>
                                  <p:childTnLst>
                                    <p:set>
                                      <p:cBhvr>
                                        <p:cTn id="31" fill="hold"/>
                                        <p:tgtEl>
                                          <p:spTgt spid="232"/>
                                        </p:tgtEl>
                                        <p:attrNameLst>
                                          <p:attrName>style.visibility</p:attrName>
                                        </p:attrNameLst>
                                      </p:cBhvr>
                                      <p:to>
                                        <p:strVal val="visible"/>
                                      </p:to>
                                    </p:set>
                                    <p:anim calcmode="lin" valueType="num">
                                      <p:cBhvr>
                                        <p:cTn id="32" dur="1000" fill="hold"/>
                                        <p:tgtEl>
                                          <p:spTgt spid="232"/>
                                        </p:tgtEl>
                                        <p:attrNameLst>
                                          <p:attrName>ppt_x</p:attrName>
                                        </p:attrNameLst>
                                      </p:cBhvr>
                                      <p:tavLst>
                                        <p:tav tm="0">
                                          <p:val>
                                            <p:strVal val="#ppt_x"/>
                                          </p:val>
                                        </p:tav>
                                        <p:tav tm="100000">
                                          <p:val>
                                            <p:strVal val="#ppt_x"/>
                                          </p:val>
                                        </p:tav>
                                      </p:tavLst>
                                    </p:anim>
                                    <p:anim calcmode="lin" valueType="num">
                                      <p:cBhvr>
                                        <p:cTn id="33" dur="1000" fill="hold"/>
                                        <p:tgtEl>
                                          <p:spTgt spid="232"/>
                                        </p:tgtEl>
                                        <p:attrNameLst>
                                          <p:attrName>ppt_y</p:attrName>
                                        </p:attrNameLst>
                                      </p:cBhvr>
                                      <p:tavLst>
                                        <p:tav tm="0">
                                          <p:val>
                                            <p:strVal val="1+#ppt_h/2"/>
                                          </p:val>
                                        </p:tav>
                                        <p:tav tm="100000">
                                          <p:val>
                                            <p:strVal val="#ppt_y"/>
                                          </p:val>
                                        </p:tav>
                                      </p:tavLst>
                                    </p:anim>
                                  </p:childTnLst>
                                </p:cTn>
                              </p:par>
                            </p:childTnLst>
                          </p:cTn>
                        </p:par>
                        <p:par>
                          <p:cTn id="34" fill="hold">
                            <p:stCondLst>
                              <p:cond delay="5500"/>
                            </p:stCondLst>
                            <p:childTnLst>
                              <p:par>
                                <p:cTn id="35" presetClass="entr" nodeType="afterEffect" presetSubtype="4" presetID="2" grpId="7" fill="hold">
                                  <p:stCondLst>
                                    <p:cond delay="0"/>
                                  </p:stCondLst>
                                  <p:iterate type="el" backwards="0">
                                    <p:tmAbs val="0"/>
                                  </p:iterate>
                                  <p:childTnLst>
                                    <p:set>
                                      <p:cBhvr>
                                        <p:cTn id="36" fill="hold"/>
                                        <p:tgtEl>
                                          <p:spTgt spid="233"/>
                                        </p:tgtEl>
                                        <p:attrNameLst>
                                          <p:attrName>style.visibility</p:attrName>
                                        </p:attrNameLst>
                                      </p:cBhvr>
                                      <p:to>
                                        <p:strVal val="visible"/>
                                      </p:to>
                                    </p:set>
                                    <p:anim calcmode="lin" valueType="num">
                                      <p:cBhvr>
                                        <p:cTn id="37" dur="1000" fill="hold"/>
                                        <p:tgtEl>
                                          <p:spTgt spid="233"/>
                                        </p:tgtEl>
                                        <p:attrNameLst>
                                          <p:attrName>ppt_x</p:attrName>
                                        </p:attrNameLst>
                                      </p:cBhvr>
                                      <p:tavLst>
                                        <p:tav tm="0">
                                          <p:val>
                                            <p:strVal val="#ppt_x"/>
                                          </p:val>
                                        </p:tav>
                                        <p:tav tm="100000">
                                          <p:val>
                                            <p:strVal val="#ppt_x"/>
                                          </p:val>
                                        </p:tav>
                                      </p:tavLst>
                                    </p:anim>
                                    <p:anim calcmode="lin" valueType="num">
                                      <p:cBhvr>
                                        <p:cTn id="38" dur="1000" fill="hold"/>
                                        <p:tgtEl>
                                          <p:spTgt spid="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2" grpId="6"/>
      <p:bldP build="whole" bldLvl="1" animBg="1" rev="0" advAuto="0" spid="231" grpId="5"/>
      <p:bldP build="whole" bldLvl="1" animBg="1" rev="0" advAuto="0" spid="230" grpId="4"/>
      <p:bldP build="whole" bldLvl="1" animBg="1" rev="0" advAuto="0" spid="233" grpId="7"/>
      <p:bldP build="whole" bldLvl="1" animBg="1" rev="0" advAuto="0" spid="229" grpId="3"/>
      <p:bldP build="whole" bldLvl="1" animBg="1" rev="0" advAuto="0" spid="227" grpId="1"/>
      <p:bldP build="whole" bldLvl="1" animBg="1" rev="0" advAuto="0" spid="228"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Rectangle"/>
          <p:cNvSpPr/>
          <p:nvPr/>
        </p:nvSpPr>
        <p:spPr>
          <a:xfrm>
            <a:off x="5450530" y="4003071"/>
            <a:ext cx="13952037" cy="5709858"/>
          </a:xfrm>
          <a:prstGeom prst="rect">
            <a:avLst/>
          </a:prstGeom>
          <a:ln w="127000">
            <a:solidFill>
              <a:srgbClr val="E7E6E6"/>
            </a:solidFill>
            <a:miter/>
          </a:ln>
        </p:spPr>
        <p:txBody>
          <a:bodyPr lIns="45719" rIns="45719" anchor="ctr"/>
          <a:lstStyle/>
          <a:p>
            <a:pPr algn="ctr">
              <a:defRPr>
                <a:solidFill>
                  <a:schemeClr val="accent3"/>
                </a:solidFill>
              </a:defRPr>
            </a:pPr>
          </a:p>
        </p:txBody>
      </p:sp>
      <p:sp>
        <p:nvSpPr>
          <p:cNvPr id="236" name="EXPLOITATION"/>
          <p:cNvSpPr txBox="1"/>
          <p:nvPr/>
        </p:nvSpPr>
        <p:spPr>
          <a:xfrm>
            <a:off x="4899946" y="5904229"/>
            <a:ext cx="14571408" cy="221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3600">
                <a:solidFill>
                  <a:schemeClr val="accent3">
                    <a:lumOff val="8823"/>
                  </a:schemeClr>
                </a:solidFill>
                <a:latin typeface="Century Gothic"/>
                <a:ea typeface="Century Gothic"/>
                <a:cs typeface="Century Gothic"/>
                <a:sym typeface="Century Gothic"/>
              </a:defRPr>
            </a:lvl1pPr>
          </a:lstStyle>
          <a:p>
            <a:pPr/>
            <a:r>
              <a:t>EXPLOITATION</a:t>
            </a:r>
          </a:p>
        </p:txBody>
      </p:sp>
      <p:sp>
        <p:nvSpPr>
          <p:cNvPr id="237" name="c"/>
          <p:cNvSpPr/>
          <p:nvPr/>
        </p:nvSpPr>
        <p:spPr>
          <a:xfrm>
            <a:off x="5622549" y="424505"/>
            <a:ext cx="13126201" cy="12866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92" y="0"/>
                </a:moveTo>
                <a:cubicBezTo>
                  <a:pt x="2308" y="0"/>
                  <a:pt x="2308" y="0"/>
                  <a:pt x="2308" y="0"/>
                </a:cubicBezTo>
                <a:cubicBezTo>
                  <a:pt x="740" y="0"/>
                  <a:pt x="0" y="1268"/>
                  <a:pt x="0" y="2584"/>
                </a:cubicBezTo>
                <a:cubicBezTo>
                  <a:pt x="0" y="16822"/>
                  <a:pt x="0" y="16822"/>
                  <a:pt x="0" y="16822"/>
                </a:cubicBezTo>
                <a:cubicBezTo>
                  <a:pt x="0" y="18187"/>
                  <a:pt x="740" y="19455"/>
                  <a:pt x="2308" y="19455"/>
                </a:cubicBezTo>
                <a:cubicBezTo>
                  <a:pt x="6576" y="19455"/>
                  <a:pt x="6576" y="19455"/>
                  <a:pt x="6576" y="19455"/>
                </a:cubicBezTo>
                <a:cubicBezTo>
                  <a:pt x="6576" y="16822"/>
                  <a:pt x="6576" y="16822"/>
                  <a:pt x="6576" y="16822"/>
                </a:cubicBezTo>
                <a:cubicBezTo>
                  <a:pt x="1916" y="16822"/>
                  <a:pt x="1916" y="16822"/>
                  <a:pt x="1916" y="16822"/>
                </a:cubicBezTo>
                <a:cubicBezTo>
                  <a:pt x="1916" y="6046"/>
                  <a:pt x="1916" y="6046"/>
                  <a:pt x="1916" y="6046"/>
                </a:cubicBezTo>
                <a:cubicBezTo>
                  <a:pt x="19292" y="6046"/>
                  <a:pt x="19292" y="6046"/>
                  <a:pt x="19292" y="6046"/>
                </a:cubicBezTo>
                <a:cubicBezTo>
                  <a:pt x="19292" y="16822"/>
                  <a:pt x="19292" y="16822"/>
                  <a:pt x="19292" y="16822"/>
                </a:cubicBezTo>
                <a:cubicBezTo>
                  <a:pt x="15024" y="16822"/>
                  <a:pt x="15024" y="16822"/>
                  <a:pt x="15024" y="16822"/>
                </a:cubicBezTo>
                <a:cubicBezTo>
                  <a:pt x="15024" y="19455"/>
                  <a:pt x="15024" y="19455"/>
                  <a:pt x="15024" y="19455"/>
                </a:cubicBezTo>
                <a:cubicBezTo>
                  <a:pt x="19292" y="19455"/>
                  <a:pt x="19292" y="19455"/>
                  <a:pt x="19292" y="19455"/>
                </a:cubicBezTo>
                <a:cubicBezTo>
                  <a:pt x="20468" y="19455"/>
                  <a:pt x="21600" y="18187"/>
                  <a:pt x="21600" y="16822"/>
                </a:cubicBezTo>
                <a:cubicBezTo>
                  <a:pt x="21600" y="2584"/>
                  <a:pt x="21600" y="2584"/>
                  <a:pt x="21600" y="2584"/>
                </a:cubicBezTo>
                <a:cubicBezTo>
                  <a:pt x="21600" y="1268"/>
                  <a:pt x="20468" y="0"/>
                  <a:pt x="19292" y="0"/>
                </a:cubicBezTo>
                <a:close/>
                <a:moveTo>
                  <a:pt x="2700" y="3901"/>
                </a:moveTo>
                <a:cubicBezTo>
                  <a:pt x="2308" y="3901"/>
                  <a:pt x="1916" y="3462"/>
                  <a:pt x="1916" y="3023"/>
                </a:cubicBezTo>
                <a:cubicBezTo>
                  <a:pt x="1916" y="2584"/>
                  <a:pt x="2308" y="2194"/>
                  <a:pt x="2700" y="2194"/>
                </a:cubicBezTo>
                <a:cubicBezTo>
                  <a:pt x="3092" y="2194"/>
                  <a:pt x="3440" y="2584"/>
                  <a:pt x="3440" y="3023"/>
                </a:cubicBezTo>
                <a:cubicBezTo>
                  <a:pt x="3440" y="3462"/>
                  <a:pt x="3092" y="3901"/>
                  <a:pt x="2700" y="3901"/>
                </a:cubicBezTo>
                <a:close/>
                <a:moveTo>
                  <a:pt x="5052" y="3901"/>
                </a:moveTo>
                <a:cubicBezTo>
                  <a:pt x="4660" y="3901"/>
                  <a:pt x="4224" y="3462"/>
                  <a:pt x="4224" y="3023"/>
                </a:cubicBezTo>
                <a:cubicBezTo>
                  <a:pt x="4224" y="2584"/>
                  <a:pt x="4660" y="2194"/>
                  <a:pt x="5052" y="2194"/>
                </a:cubicBezTo>
                <a:cubicBezTo>
                  <a:pt x="5400" y="2194"/>
                  <a:pt x="5748" y="2584"/>
                  <a:pt x="5748" y="3023"/>
                </a:cubicBezTo>
                <a:cubicBezTo>
                  <a:pt x="5748" y="3462"/>
                  <a:pt x="5400" y="3901"/>
                  <a:pt x="5052" y="3901"/>
                </a:cubicBezTo>
                <a:close/>
                <a:moveTo>
                  <a:pt x="19292" y="3901"/>
                </a:moveTo>
                <a:cubicBezTo>
                  <a:pt x="6576" y="3901"/>
                  <a:pt x="6576" y="3901"/>
                  <a:pt x="6576" y="3901"/>
                </a:cubicBezTo>
                <a:cubicBezTo>
                  <a:pt x="6576" y="2584"/>
                  <a:pt x="6576" y="2584"/>
                  <a:pt x="6576" y="2584"/>
                </a:cubicBezTo>
                <a:cubicBezTo>
                  <a:pt x="19292" y="2584"/>
                  <a:pt x="19292" y="2584"/>
                  <a:pt x="19292" y="2584"/>
                </a:cubicBezTo>
                <a:lnTo>
                  <a:pt x="19292" y="3901"/>
                </a:lnTo>
                <a:close/>
                <a:moveTo>
                  <a:pt x="10800" y="8630"/>
                </a:moveTo>
                <a:cubicBezTo>
                  <a:pt x="5400" y="14676"/>
                  <a:pt x="5400" y="14676"/>
                  <a:pt x="5400" y="14676"/>
                </a:cubicBezTo>
                <a:cubicBezTo>
                  <a:pt x="8884" y="14676"/>
                  <a:pt x="8884" y="14676"/>
                  <a:pt x="8884" y="14676"/>
                </a:cubicBezTo>
                <a:cubicBezTo>
                  <a:pt x="8884" y="21600"/>
                  <a:pt x="8884" y="21600"/>
                  <a:pt x="8884" y="21600"/>
                </a:cubicBezTo>
                <a:cubicBezTo>
                  <a:pt x="12716" y="21600"/>
                  <a:pt x="12716" y="21600"/>
                  <a:pt x="12716" y="21600"/>
                </a:cubicBezTo>
                <a:cubicBezTo>
                  <a:pt x="12716" y="14676"/>
                  <a:pt x="12716" y="14676"/>
                  <a:pt x="12716" y="14676"/>
                </a:cubicBezTo>
                <a:cubicBezTo>
                  <a:pt x="15808" y="14676"/>
                  <a:pt x="15808" y="14676"/>
                  <a:pt x="15808" y="14676"/>
                </a:cubicBezTo>
                <a:lnTo>
                  <a:pt x="10800" y="8630"/>
                </a:lnTo>
                <a:close/>
              </a:path>
            </a:pathLst>
          </a:custGeom>
          <a:solidFill>
            <a:schemeClr val="accent3">
              <a:alpha val="11255"/>
            </a:schemeClr>
          </a:solidFill>
          <a:ln w="12700">
            <a:miter lim="400000"/>
          </a:ln>
          <a:extLst>
            <a:ext uri="{C572A759-6A51-4108-AA02-DFA0A04FC94B}">
              <ma14:wrappingTextBoxFlag xmlns:ma14="http://schemas.microsoft.com/office/mac/drawingml/2011/main" val="1"/>
            </a:ext>
          </a:extLst>
        </p:spPr>
        <p:txBody>
          <a:bodyPr lIns="45719" rIns="45719" anchor="ctr"/>
          <a:lstStyle/>
          <a:p>
            <a:pPr/>
            <a:r>
              <a:t>c</a:t>
            </a:r>
          </a:p>
        </p:txBody>
      </p:sp>
    </p:spTree>
  </p:cSld>
  <p:clrMapOvr>
    <a:masterClrMapping/>
  </p:clrMapOvr>
  <mc:AlternateContent xmlns:mc="http://schemas.openxmlformats.org/markup-compatibility/2006">
    <mc:Choice xmlns:p14="http://schemas.microsoft.com/office/powerpoint/2010/main" Requires="p14">
      <p:transition spd="fast" advClick="1" p14:dur="50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235"/>
                                        </p:tgtEl>
                                        <p:attrNameLst>
                                          <p:attrName>style.visibility</p:attrName>
                                        </p:attrNameLst>
                                      </p:cBhvr>
                                      <p:to>
                                        <p:strVal val="visible"/>
                                      </p:to>
                                    </p:set>
                                    <p:anim calcmode="lin" valueType="num">
                                      <p:cBhvr>
                                        <p:cTn id="7" dur="1000" fill="hold"/>
                                        <p:tgtEl>
                                          <p:spTgt spid="235"/>
                                        </p:tgtEl>
                                        <p:attrNameLst>
                                          <p:attrName>ppt_x</p:attrName>
                                        </p:attrNameLst>
                                      </p:cBhvr>
                                      <p:tavLst>
                                        <p:tav tm="0">
                                          <p:val>
                                            <p:strVal val="#ppt_x"/>
                                          </p:val>
                                        </p:tav>
                                        <p:tav tm="100000">
                                          <p:val>
                                            <p:strVal val="#ppt_x"/>
                                          </p:val>
                                        </p:tav>
                                      </p:tavLst>
                                    </p:anim>
                                    <p:anim calcmode="lin" valueType="num">
                                      <p:cBhvr>
                                        <p:cTn id="8" dur="1000" fill="hold"/>
                                        <p:tgtEl>
                                          <p:spTgt spid="23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236"/>
                                        </p:tgtEl>
                                        <p:attrNameLst>
                                          <p:attrName>style.visibility</p:attrName>
                                        </p:attrNameLst>
                                      </p:cBhvr>
                                      <p:to>
                                        <p:strVal val="visible"/>
                                      </p:to>
                                    </p:set>
                                    <p:anim calcmode="lin" valueType="num">
                                      <p:cBhvr>
                                        <p:cTn id="12" dur="500" fill="hold"/>
                                        <p:tgtEl>
                                          <p:spTgt spid="236"/>
                                        </p:tgtEl>
                                        <p:attrNameLst>
                                          <p:attrName>ppt_x</p:attrName>
                                        </p:attrNameLst>
                                      </p:cBhvr>
                                      <p:tavLst>
                                        <p:tav tm="0">
                                          <p:val>
                                            <p:strVal val="#ppt_x"/>
                                          </p:val>
                                        </p:tav>
                                        <p:tav tm="100000">
                                          <p:val>
                                            <p:strVal val="#ppt_x"/>
                                          </p:val>
                                        </p:tav>
                                      </p:tavLst>
                                    </p:anim>
                                    <p:anim calcmode="lin" valueType="num">
                                      <p:cBhvr>
                                        <p:cTn id="13"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 grpId="2"/>
      <p:bldP build="whole" bldLvl="1" animBg="1" rev="0" advAuto="0" spid="235"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242" name="Spring2023…"/>
          <p:cNvSpPr txBox="1"/>
          <p:nvPr/>
        </p:nvSpPr>
        <p:spPr>
          <a:xfrm>
            <a:off x="4001804" y="7274007"/>
            <a:ext cx="3474084" cy="5920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4200">
                <a:solidFill>
                  <a:schemeClr val="accent1"/>
                </a:solidFill>
                <a:latin typeface="Century Gothic"/>
                <a:ea typeface="Century Gothic"/>
                <a:cs typeface="Century Gothic"/>
                <a:sym typeface="Century Gothic"/>
              </a:defRPr>
            </a:pPr>
            <a:r>
              <a:t>Spring2023</a:t>
            </a:r>
          </a:p>
          <a:p>
            <a:pPr>
              <a:defRPr b="1" sz="4200">
                <a:solidFill>
                  <a:schemeClr val="accent1"/>
                </a:solidFill>
                <a:latin typeface="Century Gothic"/>
                <a:ea typeface="Century Gothic"/>
                <a:cs typeface="Century Gothic"/>
                <a:sym typeface="Century Gothic"/>
              </a:defRPr>
            </a:pPr>
            <a:r>
              <a:t>Summer2023</a:t>
            </a:r>
          </a:p>
          <a:p>
            <a:pPr>
              <a:defRPr b="1" sz="4200">
                <a:solidFill>
                  <a:schemeClr val="accent1"/>
                </a:solidFill>
                <a:latin typeface="Century Gothic"/>
                <a:ea typeface="Century Gothic"/>
                <a:cs typeface="Century Gothic"/>
                <a:sym typeface="Century Gothic"/>
              </a:defRPr>
            </a:pPr>
            <a:r>
              <a:t>Fall2023</a:t>
            </a:r>
          </a:p>
          <a:p>
            <a:pPr>
              <a:defRPr b="1" sz="4200">
                <a:solidFill>
                  <a:schemeClr val="accent1"/>
                </a:solidFill>
                <a:latin typeface="Century Gothic"/>
                <a:ea typeface="Century Gothic"/>
                <a:cs typeface="Century Gothic"/>
                <a:sym typeface="Century Gothic"/>
              </a:defRPr>
            </a:pPr>
            <a:r>
              <a:t>Spring23</a:t>
            </a:r>
          </a:p>
          <a:p>
            <a:pPr>
              <a:defRPr b="1" sz="4200">
                <a:solidFill>
                  <a:schemeClr val="accent1"/>
                </a:solidFill>
                <a:latin typeface="Century Gothic"/>
                <a:ea typeface="Century Gothic"/>
                <a:cs typeface="Century Gothic"/>
                <a:sym typeface="Century Gothic"/>
              </a:defRPr>
            </a:pPr>
            <a:r>
              <a:t>Summer23</a:t>
            </a:r>
          </a:p>
          <a:p>
            <a:pPr>
              <a:defRPr b="1" sz="4200">
                <a:solidFill>
                  <a:schemeClr val="accent1"/>
                </a:solidFill>
                <a:latin typeface="Century Gothic"/>
                <a:ea typeface="Century Gothic"/>
                <a:cs typeface="Century Gothic"/>
                <a:sym typeface="Century Gothic"/>
              </a:defRPr>
            </a:pPr>
            <a:r>
              <a:t>Fall23</a:t>
            </a:r>
          </a:p>
          <a:p>
            <a:pPr>
              <a:defRPr b="1" sz="4200">
                <a:solidFill>
                  <a:schemeClr val="accent1"/>
                </a:solidFill>
                <a:latin typeface="Century Gothic"/>
                <a:ea typeface="Century Gothic"/>
                <a:cs typeface="Century Gothic"/>
                <a:sym typeface="Century Gothic"/>
              </a:defRPr>
            </a:pPr>
            <a:r>
              <a:t>Spring23!</a:t>
            </a:r>
          </a:p>
          <a:p>
            <a:pPr>
              <a:defRPr b="1" sz="4200">
                <a:solidFill>
                  <a:schemeClr val="accent1"/>
                </a:solidFill>
                <a:latin typeface="Century Gothic"/>
                <a:ea typeface="Century Gothic"/>
                <a:cs typeface="Century Gothic"/>
                <a:sym typeface="Century Gothic"/>
              </a:defRPr>
            </a:pPr>
            <a:r>
              <a:t>Summer23!</a:t>
            </a:r>
          </a:p>
          <a:p>
            <a:pPr>
              <a:defRPr b="1" sz="4200">
                <a:solidFill>
                  <a:schemeClr val="accent1"/>
                </a:solidFill>
                <a:latin typeface="Century Gothic"/>
                <a:ea typeface="Century Gothic"/>
                <a:cs typeface="Century Gothic"/>
                <a:sym typeface="Century Gothic"/>
              </a:defRPr>
            </a:pPr>
            <a:r>
              <a:t>Fall23!</a:t>
            </a:r>
          </a:p>
        </p:txBody>
      </p:sp>
      <p:sp>
        <p:nvSpPr>
          <p:cNvPr id="243" name="Crap"/>
          <p:cNvSpPr txBox="1"/>
          <p:nvPr/>
        </p:nvSpPr>
        <p:spPr>
          <a:xfrm>
            <a:off x="3972307" y="6101727"/>
            <a:ext cx="3156156" cy="86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5000">
                <a:latin typeface="Century Gothic"/>
                <a:ea typeface="Century Gothic"/>
                <a:cs typeface="Century Gothic"/>
                <a:sym typeface="Century Gothic"/>
              </a:defRPr>
            </a:lvl1pPr>
          </a:lstStyle>
          <a:p>
            <a:pPr/>
            <a:r>
              <a:t>Crap</a:t>
            </a:r>
          </a:p>
        </p:txBody>
      </p:sp>
      <p:sp>
        <p:nvSpPr>
          <p:cNvPr id="244" name="Rectangle"/>
          <p:cNvSpPr/>
          <p:nvPr/>
        </p:nvSpPr>
        <p:spPr>
          <a:xfrm>
            <a:off x="4090295" y="6027968"/>
            <a:ext cx="3156156" cy="73761"/>
          </a:xfrm>
          <a:prstGeom prst="rect">
            <a:avLst/>
          </a:prstGeom>
          <a:solidFill>
            <a:srgbClr val="E7E6E6"/>
          </a:solidFill>
          <a:ln w="12700">
            <a:miter lim="400000"/>
          </a:ln>
        </p:spPr>
        <p:txBody>
          <a:bodyPr lIns="45719" rIns="45719" anchor="ctr"/>
          <a:lstStyle/>
          <a:p>
            <a:pPr algn="ctr">
              <a:defRPr>
                <a:solidFill>
                  <a:srgbClr val="F8F8F8"/>
                </a:solidFill>
              </a:defRPr>
            </a:pPr>
          </a:p>
        </p:txBody>
      </p:sp>
      <p:sp>
        <p:nvSpPr>
          <p:cNvPr id="245" name="Other Crap"/>
          <p:cNvSpPr txBox="1"/>
          <p:nvPr/>
        </p:nvSpPr>
        <p:spPr>
          <a:xfrm>
            <a:off x="16589734" y="6101727"/>
            <a:ext cx="3726414" cy="86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5000">
                <a:latin typeface="Century Gothic"/>
                <a:ea typeface="Century Gothic"/>
                <a:cs typeface="Century Gothic"/>
                <a:sym typeface="Century Gothic"/>
              </a:defRPr>
            </a:lvl1pPr>
          </a:lstStyle>
          <a:p>
            <a:pPr/>
            <a:r>
              <a:t>Other Crap</a:t>
            </a:r>
          </a:p>
        </p:txBody>
      </p:sp>
      <p:sp>
        <p:nvSpPr>
          <p:cNvPr id="246" name="Rectangle"/>
          <p:cNvSpPr/>
          <p:nvPr/>
        </p:nvSpPr>
        <p:spPr>
          <a:xfrm>
            <a:off x="16765771" y="6027968"/>
            <a:ext cx="3156157" cy="73761"/>
          </a:xfrm>
          <a:prstGeom prst="rect">
            <a:avLst/>
          </a:prstGeom>
          <a:solidFill>
            <a:srgbClr val="E7E6E6"/>
          </a:solidFill>
          <a:ln w="12700">
            <a:miter lim="400000"/>
          </a:ln>
        </p:spPr>
        <p:txBody>
          <a:bodyPr lIns="45719" rIns="45719" anchor="ctr"/>
          <a:lstStyle/>
          <a:p>
            <a:pPr algn="ctr">
              <a:defRPr>
                <a:solidFill>
                  <a:srgbClr val="F8F8F8"/>
                </a:solidFill>
              </a:defRPr>
            </a:pPr>
          </a:p>
        </p:txBody>
      </p:sp>
      <p:sp>
        <p:nvSpPr>
          <p:cNvPr id="247" name="More Crap"/>
          <p:cNvSpPr txBox="1"/>
          <p:nvPr/>
        </p:nvSpPr>
        <p:spPr>
          <a:xfrm>
            <a:off x="10473723" y="5963006"/>
            <a:ext cx="3562575" cy="86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5000">
                <a:latin typeface="Century Gothic"/>
                <a:ea typeface="Century Gothic"/>
                <a:cs typeface="Century Gothic"/>
                <a:sym typeface="Century Gothic"/>
              </a:defRPr>
            </a:lvl1pPr>
          </a:lstStyle>
          <a:p>
            <a:pPr/>
            <a:r>
              <a:t>More Crap</a:t>
            </a:r>
          </a:p>
        </p:txBody>
      </p:sp>
      <p:sp>
        <p:nvSpPr>
          <p:cNvPr id="248" name="Rectangle"/>
          <p:cNvSpPr/>
          <p:nvPr/>
        </p:nvSpPr>
        <p:spPr>
          <a:xfrm>
            <a:off x="10591710" y="5889247"/>
            <a:ext cx="3156156" cy="73761"/>
          </a:xfrm>
          <a:prstGeom prst="rect">
            <a:avLst/>
          </a:prstGeom>
          <a:solidFill>
            <a:srgbClr val="E7E6E6"/>
          </a:solidFill>
          <a:ln w="12700">
            <a:miter lim="400000"/>
          </a:ln>
        </p:spPr>
        <p:txBody>
          <a:bodyPr lIns="45719" rIns="45719" anchor="ctr"/>
          <a:lstStyle/>
          <a:p>
            <a:pPr algn="ctr">
              <a:defRPr>
                <a:solidFill>
                  <a:srgbClr val="F8F8F8"/>
                </a:solidFill>
              </a:defRPr>
            </a:pPr>
          </a:p>
        </p:txBody>
      </p:sp>
      <p:sp>
        <p:nvSpPr>
          <p:cNvPr id="249" name="Password…"/>
          <p:cNvSpPr txBox="1"/>
          <p:nvPr/>
        </p:nvSpPr>
        <p:spPr>
          <a:xfrm>
            <a:off x="10562214" y="7135286"/>
            <a:ext cx="3726414" cy="462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4200">
                <a:solidFill>
                  <a:schemeClr val="accent1"/>
                </a:solidFill>
                <a:latin typeface="Century Gothic"/>
                <a:ea typeface="Century Gothic"/>
                <a:cs typeface="Century Gothic"/>
                <a:sym typeface="Century Gothic"/>
              </a:defRPr>
            </a:pPr>
            <a:r>
              <a:t>Password</a:t>
            </a:r>
          </a:p>
          <a:p>
            <a:pPr>
              <a:defRPr b="1" sz="4200">
                <a:solidFill>
                  <a:schemeClr val="accent1"/>
                </a:solidFill>
                <a:latin typeface="Century Gothic"/>
                <a:ea typeface="Century Gothic"/>
                <a:cs typeface="Century Gothic"/>
                <a:sym typeface="Century Gothic"/>
              </a:defRPr>
            </a:pPr>
            <a:r>
              <a:t>Password1</a:t>
            </a:r>
          </a:p>
          <a:p>
            <a:pPr>
              <a:defRPr b="1" sz="4200">
                <a:solidFill>
                  <a:schemeClr val="accent1"/>
                </a:solidFill>
                <a:latin typeface="Century Gothic"/>
                <a:ea typeface="Century Gothic"/>
                <a:cs typeface="Century Gothic"/>
                <a:sym typeface="Century Gothic"/>
              </a:defRPr>
            </a:pPr>
            <a:r>
              <a:t>Password!</a:t>
            </a:r>
          </a:p>
          <a:p>
            <a:pPr>
              <a:defRPr b="1" sz="4200">
                <a:solidFill>
                  <a:schemeClr val="accent1"/>
                </a:solidFill>
                <a:latin typeface="Century Gothic"/>
                <a:ea typeface="Century Gothic"/>
                <a:cs typeface="Century Gothic"/>
                <a:sym typeface="Century Gothic"/>
              </a:defRPr>
            </a:pPr>
            <a:r>
              <a:t>Password1!</a:t>
            </a:r>
          </a:p>
          <a:p>
            <a:pPr>
              <a:defRPr b="1" sz="4200">
                <a:solidFill>
                  <a:schemeClr val="accent1"/>
                </a:solidFill>
                <a:latin typeface="Century Gothic"/>
                <a:ea typeface="Century Gothic"/>
                <a:cs typeface="Century Gothic"/>
                <a:sym typeface="Century Gothic"/>
              </a:defRPr>
            </a:pPr>
            <a:r>
              <a:t>Password2023</a:t>
            </a:r>
          </a:p>
          <a:p>
            <a:pPr>
              <a:defRPr b="1" sz="4200">
                <a:solidFill>
                  <a:schemeClr val="accent1"/>
                </a:solidFill>
                <a:latin typeface="Century Gothic"/>
                <a:ea typeface="Century Gothic"/>
                <a:cs typeface="Century Gothic"/>
                <a:sym typeface="Century Gothic"/>
              </a:defRPr>
            </a:pPr>
            <a:r>
              <a:t>Password23</a:t>
            </a:r>
          </a:p>
          <a:p>
            <a:pPr>
              <a:defRPr b="1" sz="4200">
                <a:solidFill>
                  <a:schemeClr val="accent1"/>
                </a:solidFill>
                <a:latin typeface="Century Gothic"/>
                <a:ea typeface="Century Gothic"/>
                <a:cs typeface="Century Gothic"/>
                <a:sym typeface="Century Gothic"/>
              </a:defRPr>
            </a:pPr>
            <a:r>
              <a:t>Password23!</a:t>
            </a:r>
          </a:p>
        </p:txBody>
      </p:sp>
      <p:sp>
        <p:nvSpPr>
          <p:cNvPr id="250" name="F**k{companyname}…"/>
          <p:cNvSpPr txBox="1"/>
          <p:nvPr/>
        </p:nvSpPr>
        <p:spPr>
          <a:xfrm>
            <a:off x="14590588" y="7169967"/>
            <a:ext cx="7724705" cy="332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4200">
                <a:solidFill>
                  <a:schemeClr val="accent1"/>
                </a:solidFill>
                <a:latin typeface="Century Gothic"/>
                <a:ea typeface="Century Gothic"/>
                <a:cs typeface="Century Gothic"/>
                <a:sym typeface="Century Gothic"/>
              </a:defRPr>
            </a:pPr>
            <a:r>
              <a:t>F**k{companyname}</a:t>
            </a:r>
          </a:p>
          <a:p>
            <a:pPr algn="ctr">
              <a:defRPr b="1" sz="4200">
                <a:solidFill>
                  <a:schemeClr val="accent1"/>
                </a:solidFill>
                <a:latin typeface="Century Gothic"/>
                <a:ea typeface="Century Gothic"/>
                <a:cs typeface="Century Gothic"/>
                <a:sym typeface="Century Gothic"/>
              </a:defRPr>
            </a:pPr>
          </a:p>
          <a:p>
            <a:pPr algn="ctr">
              <a:defRPr b="1" sz="4200">
                <a:solidFill>
                  <a:schemeClr val="accent1"/>
                </a:solidFill>
                <a:latin typeface="Century Gothic"/>
                <a:ea typeface="Century Gothic"/>
                <a:cs typeface="Century Gothic"/>
                <a:sym typeface="Century Gothic"/>
              </a:defRPr>
            </a:pPr>
            <a:r>
              <a:t>{CompanyActivity} (CEWL)</a:t>
            </a:r>
          </a:p>
          <a:p>
            <a:pPr algn="ctr">
              <a:defRPr b="1" sz="4200">
                <a:solidFill>
                  <a:schemeClr val="accent1"/>
                </a:solidFill>
                <a:latin typeface="Century Gothic"/>
                <a:ea typeface="Century Gothic"/>
                <a:cs typeface="Century Gothic"/>
                <a:sym typeface="Century Gothic"/>
              </a:defRPr>
            </a:pPr>
          </a:p>
          <a:p>
            <a:pPr algn="ctr">
              <a:defRPr b="1" sz="4200">
                <a:solidFill>
                  <a:schemeClr val="accent1"/>
                </a:solidFill>
                <a:latin typeface="Century Gothic"/>
                <a:ea typeface="Century Gothic"/>
                <a:cs typeface="Century Gothic"/>
                <a:sym typeface="Century Gothic"/>
              </a:defRPr>
            </a:pPr>
            <a:r>
              <a:t>+(20)23+!</a:t>
            </a:r>
          </a:p>
        </p:txBody>
      </p:sp>
      <p:sp>
        <p:nvSpPr>
          <p:cNvPr id="251" name="COMM…"/>
          <p:cNvSpPr txBox="1"/>
          <p:nvPr/>
        </p:nvSpPr>
        <p:spPr>
          <a:xfrm rot="16200000">
            <a:off x="9240440" y="-904006"/>
            <a:ext cx="5558027" cy="633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0">
                <a:latin typeface="Century Gothic"/>
                <a:ea typeface="Century Gothic"/>
                <a:cs typeface="Century Gothic"/>
                <a:sym typeface="Century Gothic"/>
              </a:defRPr>
            </a:pPr>
            <a:r>
              <a:t>COMM</a:t>
            </a:r>
          </a:p>
          <a:p>
            <a:pPr>
              <a:defRPr b="1" sz="10000">
                <a:latin typeface="Century Gothic"/>
                <a:ea typeface="Century Gothic"/>
                <a:cs typeface="Century Gothic"/>
                <a:sym typeface="Century Gothic"/>
              </a:defRPr>
            </a:pPr>
            <a:r>
              <a:t>MMON</a:t>
            </a:r>
          </a:p>
          <a:p>
            <a:pPr>
              <a:defRPr b="1" sz="10000">
                <a:latin typeface="Century Gothic"/>
                <a:ea typeface="Century Gothic"/>
                <a:cs typeface="Century Gothic"/>
                <a:sym typeface="Century Gothic"/>
              </a:defRPr>
            </a:pPr>
            <a:r>
              <a:t>PASS</a:t>
            </a:r>
          </a:p>
          <a:p>
            <a:pPr>
              <a:defRPr b="1" sz="10000">
                <a:latin typeface="Century Gothic"/>
                <a:ea typeface="Century Gothic"/>
                <a:cs typeface="Century Gothic"/>
                <a:sym typeface="Century Gothic"/>
              </a:defRPr>
            </a:pPr>
            <a:r>
              <a:t>WORDS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242"/>
                                        </p:tgtEl>
                                        <p:attrNameLst>
                                          <p:attrName>style.visibility</p:attrName>
                                        </p:attrNameLst>
                                      </p:cBhvr>
                                      <p:to>
                                        <p:strVal val="visible"/>
                                      </p:to>
                                    </p:set>
                                    <p:anim calcmode="lin" valueType="num">
                                      <p:cBhvr>
                                        <p:cTn id="7" dur="1000" fill="hold"/>
                                        <p:tgtEl>
                                          <p:spTgt spid="242"/>
                                        </p:tgtEl>
                                        <p:attrNameLst>
                                          <p:attrName>ppt_x</p:attrName>
                                        </p:attrNameLst>
                                      </p:cBhvr>
                                      <p:tavLst>
                                        <p:tav tm="0">
                                          <p:val>
                                            <p:strVal val="#ppt_x"/>
                                          </p:val>
                                        </p:tav>
                                        <p:tav tm="100000">
                                          <p:val>
                                            <p:strVal val="#ppt_x"/>
                                          </p:val>
                                        </p:tav>
                                      </p:tavLst>
                                    </p:anim>
                                    <p:anim calcmode="lin" valueType="num">
                                      <p:cBhvr>
                                        <p:cTn id="8" dur="1000" fill="hold"/>
                                        <p:tgtEl>
                                          <p:spTgt spid="24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243"/>
                                        </p:tgtEl>
                                        <p:attrNameLst>
                                          <p:attrName>style.visibility</p:attrName>
                                        </p:attrNameLst>
                                      </p:cBhvr>
                                      <p:to>
                                        <p:strVal val="visible"/>
                                      </p:to>
                                    </p:set>
                                    <p:anim calcmode="lin" valueType="num">
                                      <p:cBhvr>
                                        <p:cTn id="12" dur="1000" fill="hold"/>
                                        <p:tgtEl>
                                          <p:spTgt spid="243"/>
                                        </p:tgtEl>
                                        <p:attrNameLst>
                                          <p:attrName>ppt_x</p:attrName>
                                        </p:attrNameLst>
                                      </p:cBhvr>
                                      <p:tavLst>
                                        <p:tav tm="0">
                                          <p:val>
                                            <p:strVal val="#ppt_x"/>
                                          </p:val>
                                        </p:tav>
                                        <p:tav tm="100000">
                                          <p:val>
                                            <p:strVal val="#ppt_x"/>
                                          </p:val>
                                        </p:tav>
                                      </p:tavLst>
                                    </p:anim>
                                    <p:anim calcmode="lin" valueType="num">
                                      <p:cBhvr>
                                        <p:cTn id="13" dur="1000" fill="hold"/>
                                        <p:tgtEl>
                                          <p:spTgt spid="243"/>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Class="entr" nodeType="afterEffect" presetSubtype="4" presetID="2" grpId="3" fill="hold">
                                  <p:stCondLst>
                                    <p:cond delay="0"/>
                                  </p:stCondLst>
                                  <p:iterate type="el" backwards="0">
                                    <p:tmAbs val="0"/>
                                  </p:iterate>
                                  <p:childTnLst>
                                    <p:set>
                                      <p:cBhvr>
                                        <p:cTn id="16" fill="hold"/>
                                        <p:tgtEl>
                                          <p:spTgt spid="245"/>
                                        </p:tgtEl>
                                        <p:attrNameLst>
                                          <p:attrName>style.visibility</p:attrName>
                                        </p:attrNameLst>
                                      </p:cBhvr>
                                      <p:to>
                                        <p:strVal val="visible"/>
                                      </p:to>
                                    </p:set>
                                    <p:anim calcmode="lin" valueType="num">
                                      <p:cBhvr>
                                        <p:cTn id="17" dur="1000" fill="hold"/>
                                        <p:tgtEl>
                                          <p:spTgt spid="245"/>
                                        </p:tgtEl>
                                        <p:attrNameLst>
                                          <p:attrName>ppt_x</p:attrName>
                                        </p:attrNameLst>
                                      </p:cBhvr>
                                      <p:tavLst>
                                        <p:tav tm="0">
                                          <p:val>
                                            <p:strVal val="#ppt_x"/>
                                          </p:val>
                                        </p:tav>
                                        <p:tav tm="100000">
                                          <p:val>
                                            <p:strVal val="#ppt_x"/>
                                          </p:val>
                                        </p:tav>
                                      </p:tavLst>
                                    </p:anim>
                                    <p:anim calcmode="lin" valueType="num">
                                      <p:cBhvr>
                                        <p:cTn id="18" dur="1000" fill="hold"/>
                                        <p:tgtEl>
                                          <p:spTgt spid="245"/>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Class="entr" nodeType="afterEffect" presetSubtype="4" presetID="2" grpId="4" fill="hold">
                                  <p:stCondLst>
                                    <p:cond delay="0"/>
                                  </p:stCondLst>
                                  <p:iterate type="el" backwards="0">
                                    <p:tmAbs val="0"/>
                                  </p:iterate>
                                  <p:childTnLst>
                                    <p:set>
                                      <p:cBhvr>
                                        <p:cTn id="21" fill="hold"/>
                                        <p:tgtEl>
                                          <p:spTgt spid="247"/>
                                        </p:tgtEl>
                                        <p:attrNameLst>
                                          <p:attrName>style.visibility</p:attrName>
                                        </p:attrNameLst>
                                      </p:cBhvr>
                                      <p:to>
                                        <p:strVal val="visible"/>
                                      </p:to>
                                    </p:set>
                                    <p:anim calcmode="lin" valueType="num">
                                      <p:cBhvr>
                                        <p:cTn id="22" dur="1000" fill="hold"/>
                                        <p:tgtEl>
                                          <p:spTgt spid="247"/>
                                        </p:tgtEl>
                                        <p:attrNameLst>
                                          <p:attrName>ppt_x</p:attrName>
                                        </p:attrNameLst>
                                      </p:cBhvr>
                                      <p:tavLst>
                                        <p:tav tm="0">
                                          <p:val>
                                            <p:strVal val="#ppt_x"/>
                                          </p:val>
                                        </p:tav>
                                        <p:tav tm="100000">
                                          <p:val>
                                            <p:strVal val="#ppt_x"/>
                                          </p:val>
                                        </p:tav>
                                      </p:tavLst>
                                    </p:anim>
                                    <p:anim calcmode="lin" valueType="num">
                                      <p:cBhvr>
                                        <p:cTn id="23" dur="1000" fill="hold"/>
                                        <p:tgtEl>
                                          <p:spTgt spid="247"/>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Class="entr" nodeType="afterEffect" presetSubtype="4" presetID="2" grpId="5" fill="hold">
                                  <p:stCondLst>
                                    <p:cond delay="0"/>
                                  </p:stCondLst>
                                  <p:iterate type="el" backwards="0">
                                    <p:tmAbs val="0"/>
                                  </p:iterate>
                                  <p:childTnLst>
                                    <p:set>
                                      <p:cBhvr>
                                        <p:cTn id="26" fill="hold"/>
                                        <p:tgtEl>
                                          <p:spTgt spid="249"/>
                                        </p:tgtEl>
                                        <p:attrNameLst>
                                          <p:attrName>style.visibility</p:attrName>
                                        </p:attrNameLst>
                                      </p:cBhvr>
                                      <p:to>
                                        <p:strVal val="visible"/>
                                      </p:to>
                                    </p:set>
                                    <p:anim calcmode="lin" valueType="num">
                                      <p:cBhvr>
                                        <p:cTn id="27" dur="1000" fill="hold"/>
                                        <p:tgtEl>
                                          <p:spTgt spid="249"/>
                                        </p:tgtEl>
                                        <p:attrNameLst>
                                          <p:attrName>ppt_x</p:attrName>
                                        </p:attrNameLst>
                                      </p:cBhvr>
                                      <p:tavLst>
                                        <p:tav tm="0">
                                          <p:val>
                                            <p:strVal val="#ppt_x"/>
                                          </p:val>
                                        </p:tav>
                                        <p:tav tm="100000">
                                          <p:val>
                                            <p:strVal val="#ppt_x"/>
                                          </p:val>
                                        </p:tav>
                                      </p:tavLst>
                                    </p:anim>
                                    <p:anim calcmode="lin" valueType="num">
                                      <p:cBhvr>
                                        <p:cTn id="28" dur="1000" fill="hold"/>
                                        <p:tgtEl>
                                          <p:spTgt spid="249"/>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Class="entr" nodeType="afterEffect" presetSubtype="4" presetID="2" grpId="6" fill="hold">
                                  <p:stCondLst>
                                    <p:cond delay="0"/>
                                  </p:stCondLst>
                                  <p:iterate type="el" backwards="0">
                                    <p:tmAbs val="0"/>
                                  </p:iterate>
                                  <p:childTnLst>
                                    <p:set>
                                      <p:cBhvr>
                                        <p:cTn id="31" fill="hold"/>
                                        <p:tgtEl>
                                          <p:spTgt spid="250"/>
                                        </p:tgtEl>
                                        <p:attrNameLst>
                                          <p:attrName>style.visibility</p:attrName>
                                        </p:attrNameLst>
                                      </p:cBhvr>
                                      <p:to>
                                        <p:strVal val="visible"/>
                                      </p:to>
                                    </p:set>
                                    <p:anim calcmode="lin" valueType="num">
                                      <p:cBhvr>
                                        <p:cTn id="32" dur="1000" fill="hold"/>
                                        <p:tgtEl>
                                          <p:spTgt spid="250"/>
                                        </p:tgtEl>
                                        <p:attrNameLst>
                                          <p:attrName>ppt_x</p:attrName>
                                        </p:attrNameLst>
                                      </p:cBhvr>
                                      <p:tavLst>
                                        <p:tav tm="0">
                                          <p:val>
                                            <p:strVal val="#ppt_x"/>
                                          </p:val>
                                        </p:tav>
                                        <p:tav tm="100000">
                                          <p:val>
                                            <p:strVal val="#ppt_x"/>
                                          </p:val>
                                        </p:tav>
                                      </p:tavLst>
                                    </p:anim>
                                    <p:anim calcmode="lin" valueType="num">
                                      <p:cBhvr>
                                        <p:cTn id="33" dur="1000" fill="hold"/>
                                        <p:tgtEl>
                                          <p:spTgt spid="250"/>
                                        </p:tgtEl>
                                        <p:attrNameLst>
                                          <p:attrName>ppt_y</p:attrName>
                                        </p:attrNameLst>
                                      </p:cBhvr>
                                      <p:tavLst>
                                        <p:tav tm="0">
                                          <p:val>
                                            <p:strVal val="1+#ppt_h/2"/>
                                          </p:val>
                                        </p:tav>
                                        <p:tav tm="100000">
                                          <p:val>
                                            <p:strVal val="#ppt_y"/>
                                          </p:val>
                                        </p:tav>
                                      </p:tavLst>
                                    </p:anim>
                                  </p:childTnLst>
                                </p:cTn>
                              </p:par>
                            </p:childTnLst>
                          </p:cTn>
                        </p:par>
                        <p:par>
                          <p:cTn id="34" fill="hold">
                            <p:stCondLst>
                              <p:cond delay="6000"/>
                            </p:stCondLst>
                            <p:childTnLst>
                              <p:par>
                                <p:cTn id="35" presetClass="entr" nodeType="afterEffect" presetSubtype="4" presetID="2" grpId="7" fill="hold">
                                  <p:stCondLst>
                                    <p:cond delay="0"/>
                                  </p:stCondLst>
                                  <p:iterate type="el" backwards="0">
                                    <p:tmAbs val="0"/>
                                  </p:iterate>
                                  <p:childTnLst>
                                    <p:set>
                                      <p:cBhvr>
                                        <p:cTn id="36" fill="hold"/>
                                        <p:tgtEl>
                                          <p:spTgt spid="251"/>
                                        </p:tgtEl>
                                        <p:attrNameLst>
                                          <p:attrName>style.visibility</p:attrName>
                                        </p:attrNameLst>
                                      </p:cBhvr>
                                      <p:to>
                                        <p:strVal val="visible"/>
                                      </p:to>
                                    </p:set>
                                    <p:anim calcmode="lin" valueType="num">
                                      <p:cBhvr>
                                        <p:cTn id="37" dur="500" fill="hold"/>
                                        <p:tgtEl>
                                          <p:spTgt spid="251"/>
                                        </p:tgtEl>
                                        <p:attrNameLst>
                                          <p:attrName>ppt_x</p:attrName>
                                        </p:attrNameLst>
                                      </p:cBhvr>
                                      <p:tavLst>
                                        <p:tav tm="0">
                                          <p:val>
                                            <p:strVal val="#ppt_x"/>
                                          </p:val>
                                        </p:tav>
                                        <p:tav tm="100000">
                                          <p:val>
                                            <p:strVal val="#ppt_x"/>
                                          </p:val>
                                        </p:tav>
                                      </p:tavLst>
                                    </p:anim>
                                    <p:anim calcmode="lin" valueType="num">
                                      <p:cBhvr>
                                        <p:cTn id="38" dur="500" fill="hold"/>
                                        <p:tgtEl>
                                          <p:spTgt spid="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2"/>
      <p:bldP build="whole" bldLvl="1" animBg="1" rev="0" advAuto="0" spid="251" grpId="7"/>
      <p:bldP build="whole" bldLvl="1" animBg="1" rev="0" advAuto="0" spid="247" grpId="4"/>
      <p:bldP build="whole" bldLvl="1" animBg="1" rev="0" advAuto="0" spid="245" grpId="3"/>
      <p:bldP build="whole" bldLvl="1" animBg="1" rev="0" advAuto="0" spid="249" grpId="5"/>
      <p:bldP build="whole" bldLvl="1" animBg="1" rev="0" advAuto="0" spid="242" grpId="1"/>
      <p:bldP build="whole" bldLvl="1" animBg="1" rev="0" advAuto="0" spid="250" grpId="6"/>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256" name="BURPSUITE"/>
          <p:cNvSpPr txBox="1"/>
          <p:nvPr/>
        </p:nvSpPr>
        <p:spPr>
          <a:xfrm rot="16200000">
            <a:off x="4263996" y="5339080"/>
            <a:ext cx="13716001" cy="3037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8900">
                <a:solidFill>
                  <a:schemeClr val="accent1"/>
                </a:solidFill>
                <a:latin typeface="Century Gothic"/>
                <a:ea typeface="Century Gothic"/>
                <a:cs typeface="Century Gothic"/>
                <a:sym typeface="Century Gothic"/>
              </a:defRPr>
            </a:lvl1pPr>
          </a:lstStyle>
          <a:p>
            <a:pPr/>
            <a:r>
              <a:t>BURPSUITE</a:t>
            </a:r>
          </a:p>
        </p:txBody>
      </p:sp>
      <p:sp>
        <p:nvSpPr>
          <p:cNvPr id="257"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258"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259" name="091R31205-4.jpg" descr="091R31205-4.jpg"/>
          <p:cNvPicPr>
            <a:picLocks noChangeAspect="1"/>
          </p:cNvPicPr>
          <p:nvPr/>
        </p:nvPicPr>
        <p:blipFill>
          <a:blip r:embed="rId3">
            <a:extLst/>
          </a:blip>
          <a:stretch>
            <a:fillRect/>
          </a:stretch>
        </p:blipFill>
        <p:spPr>
          <a:xfrm>
            <a:off x="12017196" y="327068"/>
            <a:ext cx="12800765" cy="6434701"/>
          </a:xfrm>
          <a:prstGeom prst="rect">
            <a:avLst/>
          </a:prstGeom>
          <a:ln w="12700">
            <a:miter lim="400000"/>
          </a:ln>
          <a:effectLst>
            <a:outerShdw sx="100000" sy="100000" kx="0" ky="0" algn="b" rotWithShape="0" blurRad="482600" dist="17240" dir="5400000">
              <a:srgbClr val="000000">
                <a:alpha val="75000"/>
              </a:srgbClr>
            </a:outerShdw>
          </a:effectLst>
        </p:spPr>
      </p:pic>
      <p:pic>
        <p:nvPicPr>
          <p:cNvPr id="260" name="10.png" descr="10.png"/>
          <p:cNvPicPr>
            <a:picLocks noChangeAspect="1"/>
          </p:cNvPicPr>
          <p:nvPr/>
        </p:nvPicPr>
        <p:blipFill>
          <a:blip r:embed="rId4">
            <a:extLst/>
          </a:blip>
          <a:stretch>
            <a:fillRect/>
          </a:stretch>
        </p:blipFill>
        <p:spPr>
          <a:xfrm>
            <a:off x="11878350" y="7499116"/>
            <a:ext cx="9093201" cy="5816601"/>
          </a:xfrm>
          <a:prstGeom prst="rect">
            <a:avLst/>
          </a:prstGeom>
          <a:ln w="12700">
            <a:miter lim="400000"/>
          </a:ln>
          <a:effectLst>
            <a:outerShdw sx="100000" sy="100000" kx="0" ky="0" algn="b" rotWithShape="0" blurRad="482600" dist="17240" dir="5400000">
              <a:srgbClr val="000000">
                <a:alpha val="75000"/>
              </a:srgbClr>
            </a:outerShdw>
          </a:effectLst>
        </p:spPr>
      </p:pic>
      <p:pic>
        <p:nvPicPr>
          <p:cNvPr id="261" name="OWASP_AuthAndSessionManagement_4.png" descr="OWASP_AuthAndSessionManagement_4.png"/>
          <p:cNvPicPr>
            <a:picLocks noChangeAspect="1"/>
          </p:cNvPicPr>
          <p:nvPr/>
        </p:nvPicPr>
        <p:blipFill>
          <a:blip r:embed="rId5">
            <a:extLst/>
          </a:blip>
          <a:stretch>
            <a:fillRect/>
          </a:stretch>
        </p:blipFill>
        <p:spPr>
          <a:xfrm>
            <a:off x="14991529" y="5166723"/>
            <a:ext cx="8499199" cy="5099519"/>
          </a:xfrm>
          <a:prstGeom prst="rect">
            <a:avLst/>
          </a:prstGeom>
          <a:ln w="12700">
            <a:miter lim="400000"/>
          </a:ln>
          <a:effectLst>
            <a:outerShdw sx="100000" sy="100000" kx="0" ky="0" algn="b" rotWithShape="0" blurRad="482600" dist="17240" dir="5400000">
              <a:srgbClr val="000000">
                <a:alpha val="75000"/>
              </a:srgbClr>
            </a:outerShdw>
          </a:effectLst>
        </p:spPr>
      </p:pic>
      <p:sp>
        <p:nvSpPr>
          <p:cNvPr id="262" name="EX…"/>
          <p:cNvSpPr txBox="1"/>
          <p:nvPr/>
        </p:nvSpPr>
        <p:spPr>
          <a:xfrm>
            <a:off x="2010542" y="3103879"/>
            <a:ext cx="5558028"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a:t>
            </a:r>
          </a:p>
          <a:p>
            <a:pPr>
              <a:defRPr b="1" sz="11900">
                <a:latin typeface="Century Gothic"/>
                <a:ea typeface="Century Gothic"/>
                <a:cs typeface="Century Gothic"/>
                <a:sym typeface="Century Gothic"/>
              </a:defRPr>
            </a:pPr>
            <a:r>
              <a:t>TION</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256"/>
                                        </p:tgtEl>
                                        <p:attrNameLst>
                                          <p:attrName>style.visibility</p:attrName>
                                        </p:attrNameLst>
                                      </p:cBhvr>
                                      <p:to>
                                        <p:strVal val="visible"/>
                                      </p:to>
                                    </p:set>
                                    <p:anim calcmode="lin" valueType="num">
                                      <p:cBhvr>
                                        <p:cTn id="7" dur="500" fill="hold"/>
                                        <p:tgtEl>
                                          <p:spTgt spid="256"/>
                                        </p:tgtEl>
                                        <p:attrNameLst>
                                          <p:attrName>ppt_x</p:attrName>
                                        </p:attrNameLst>
                                      </p:cBhvr>
                                      <p:tavLst>
                                        <p:tav tm="0">
                                          <p:val>
                                            <p:strVal val="#ppt_x"/>
                                          </p:val>
                                        </p:tav>
                                        <p:tav tm="100000">
                                          <p:val>
                                            <p:strVal val="#ppt_x"/>
                                          </p:val>
                                        </p:tav>
                                      </p:tavLst>
                                    </p:anim>
                                    <p:anim calcmode="lin" valueType="num">
                                      <p:cBhvr>
                                        <p:cTn id="8" dur="500" fill="hold"/>
                                        <p:tgtEl>
                                          <p:spTgt spid="2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257"/>
                                        </p:tgtEl>
                                        <p:attrNameLst>
                                          <p:attrName>style.visibility</p:attrName>
                                        </p:attrNameLst>
                                      </p:cBhvr>
                                      <p:to>
                                        <p:strVal val="visible"/>
                                      </p:to>
                                    </p:set>
                                    <p:anim calcmode="lin" valueType="num">
                                      <p:cBhvr>
                                        <p:cTn id="12" dur="1000" fill="hold"/>
                                        <p:tgtEl>
                                          <p:spTgt spid="257"/>
                                        </p:tgtEl>
                                        <p:attrNameLst>
                                          <p:attrName>ppt_x</p:attrName>
                                        </p:attrNameLst>
                                      </p:cBhvr>
                                      <p:tavLst>
                                        <p:tav tm="0">
                                          <p:val>
                                            <p:strVal val="#ppt_x"/>
                                          </p:val>
                                        </p:tav>
                                        <p:tav tm="100000">
                                          <p:val>
                                            <p:strVal val="#ppt_x"/>
                                          </p:val>
                                        </p:tav>
                                      </p:tavLst>
                                    </p:anim>
                                    <p:anim calcmode="lin" valueType="num">
                                      <p:cBhvr>
                                        <p:cTn id="13" dur="1000" fill="hold"/>
                                        <p:tgtEl>
                                          <p:spTgt spid="257"/>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Class="entr" nodeType="afterEffect" presetSubtype="4" presetID="2" grpId="3" fill="hold">
                                  <p:stCondLst>
                                    <p:cond delay="0"/>
                                  </p:stCondLst>
                                  <p:iterate type="el" backwards="0">
                                    <p:tmAbs val="0"/>
                                  </p:iterate>
                                  <p:childTnLst>
                                    <p:set>
                                      <p:cBhvr>
                                        <p:cTn id="16" fill="hold"/>
                                        <p:tgtEl>
                                          <p:spTgt spid="258"/>
                                        </p:tgtEl>
                                        <p:attrNameLst>
                                          <p:attrName>style.visibility</p:attrName>
                                        </p:attrNameLst>
                                      </p:cBhvr>
                                      <p:to>
                                        <p:strVal val="visible"/>
                                      </p:to>
                                    </p:set>
                                    <p:anim calcmode="lin" valueType="num">
                                      <p:cBhvr>
                                        <p:cTn id="17" dur="1000" fill="hold"/>
                                        <p:tgtEl>
                                          <p:spTgt spid="258"/>
                                        </p:tgtEl>
                                        <p:attrNameLst>
                                          <p:attrName>ppt_x</p:attrName>
                                        </p:attrNameLst>
                                      </p:cBhvr>
                                      <p:tavLst>
                                        <p:tav tm="0">
                                          <p:val>
                                            <p:strVal val="#ppt_x"/>
                                          </p:val>
                                        </p:tav>
                                        <p:tav tm="100000">
                                          <p:val>
                                            <p:strVal val="#ppt_x"/>
                                          </p:val>
                                        </p:tav>
                                      </p:tavLst>
                                    </p:anim>
                                    <p:anim calcmode="lin" valueType="num">
                                      <p:cBhvr>
                                        <p:cTn id="18" dur="1000" fill="hold"/>
                                        <p:tgtEl>
                                          <p:spTgt spid="258"/>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Class="entr" nodeType="afterEffect" presetSubtype="1" presetID="2" grpId="4" fill="hold">
                                  <p:stCondLst>
                                    <p:cond delay="0"/>
                                  </p:stCondLst>
                                  <p:iterate type="el" backwards="0">
                                    <p:tmAbs val="0"/>
                                  </p:iterate>
                                  <p:childTnLst>
                                    <p:set>
                                      <p:cBhvr>
                                        <p:cTn id="21" fill="hold"/>
                                        <p:tgtEl>
                                          <p:spTgt spid="262"/>
                                        </p:tgtEl>
                                        <p:attrNameLst>
                                          <p:attrName>style.visibility</p:attrName>
                                        </p:attrNameLst>
                                      </p:cBhvr>
                                      <p:to>
                                        <p:strVal val="visible"/>
                                      </p:to>
                                    </p:set>
                                    <p:anim calcmode="lin" valueType="num">
                                      <p:cBhvr>
                                        <p:cTn id="22" dur="500" fill="hold"/>
                                        <p:tgtEl>
                                          <p:spTgt spid="262"/>
                                        </p:tgtEl>
                                        <p:attrNameLst>
                                          <p:attrName>ppt_x</p:attrName>
                                        </p:attrNameLst>
                                      </p:cBhvr>
                                      <p:tavLst>
                                        <p:tav tm="0">
                                          <p:val>
                                            <p:strVal val="#ppt_x"/>
                                          </p:val>
                                        </p:tav>
                                        <p:tav tm="100000">
                                          <p:val>
                                            <p:strVal val="#ppt_x"/>
                                          </p:val>
                                        </p:tav>
                                      </p:tavLst>
                                    </p:anim>
                                    <p:anim calcmode="lin" valueType="num">
                                      <p:cBhvr>
                                        <p:cTn id="23" dur="500" fill="hold"/>
                                        <p:tgtEl>
                                          <p:spTgt spid="262"/>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259"/>
                                        </p:tgtEl>
                                        <p:attrNameLst>
                                          <p:attrName>style.visibility</p:attrName>
                                        </p:attrNameLst>
                                      </p:cBhvr>
                                      <p:to>
                                        <p:strVal val="visible"/>
                                      </p:to>
                                    </p:set>
                                    <p:anim calcmode="lin" valueType="num">
                                      <p:cBhvr>
                                        <p:cTn id="28" dur="500" fill="hold"/>
                                        <p:tgtEl>
                                          <p:spTgt spid="259"/>
                                        </p:tgtEl>
                                        <p:attrNameLst>
                                          <p:attrName>ppt_w</p:attrName>
                                        </p:attrNameLst>
                                      </p:cBhvr>
                                      <p:tavLst>
                                        <p:tav tm="0">
                                          <p:val>
                                            <p:fltVal val="0"/>
                                          </p:val>
                                        </p:tav>
                                        <p:tav tm="100000">
                                          <p:val>
                                            <p:strVal val="#ppt_w"/>
                                          </p:val>
                                        </p:tav>
                                      </p:tavLst>
                                    </p:anim>
                                    <p:anim calcmode="lin" valueType="num">
                                      <p:cBhvr>
                                        <p:cTn id="29" dur="500" fill="hold"/>
                                        <p:tgtEl>
                                          <p:spTgt spid="259"/>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16" presetID="23" grpId="6" fill="hold">
                                  <p:stCondLst>
                                    <p:cond delay="0"/>
                                  </p:stCondLst>
                                  <p:iterate type="el" backwards="0">
                                    <p:tmAbs val="0"/>
                                  </p:iterate>
                                  <p:childTnLst>
                                    <p:set>
                                      <p:cBhvr>
                                        <p:cTn id="33" fill="hold"/>
                                        <p:tgtEl>
                                          <p:spTgt spid="261"/>
                                        </p:tgtEl>
                                        <p:attrNameLst>
                                          <p:attrName>style.visibility</p:attrName>
                                        </p:attrNameLst>
                                      </p:cBhvr>
                                      <p:to>
                                        <p:strVal val="visible"/>
                                      </p:to>
                                    </p:set>
                                    <p:anim calcmode="lin" valueType="num">
                                      <p:cBhvr>
                                        <p:cTn id="34" dur="500" fill="hold"/>
                                        <p:tgtEl>
                                          <p:spTgt spid="261"/>
                                        </p:tgtEl>
                                        <p:attrNameLst>
                                          <p:attrName>ppt_w</p:attrName>
                                        </p:attrNameLst>
                                      </p:cBhvr>
                                      <p:tavLst>
                                        <p:tav tm="0">
                                          <p:val>
                                            <p:fltVal val="0"/>
                                          </p:val>
                                        </p:tav>
                                        <p:tav tm="100000">
                                          <p:val>
                                            <p:strVal val="#ppt_w"/>
                                          </p:val>
                                        </p:tav>
                                      </p:tavLst>
                                    </p:anim>
                                    <p:anim calcmode="lin" valueType="num">
                                      <p:cBhvr>
                                        <p:cTn id="35" dur="500" fill="hold"/>
                                        <p:tgtEl>
                                          <p:spTgt spid="261"/>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16" presetID="23" grpId="7" fill="hold">
                                  <p:stCondLst>
                                    <p:cond delay="0"/>
                                  </p:stCondLst>
                                  <p:iterate type="el" backwards="0">
                                    <p:tmAbs val="0"/>
                                  </p:iterate>
                                  <p:childTnLst>
                                    <p:set>
                                      <p:cBhvr>
                                        <p:cTn id="39" fill="hold"/>
                                        <p:tgtEl>
                                          <p:spTgt spid="260"/>
                                        </p:tgtEl>
                                        <p:attrNameLst>
                                          <p:attrName>style.visibility</p:attrName>
                                        </p:attrNameLst>
                                      </p:cBhvr>
                                      <p:to>
                                        <p:strVal val="visible"/>
                                      </p:to>
                                    </p:set>
                                    <p:anim calcmode="lin" valueType="num">
                                      <p:cBhvr>
                                        <p:cTn id="40" dur="500" fill="hold"/>
                                        <p:tgtEl>
                                          <p:spTgt spid="260"/>
                                        </p:tgtEl>
                                        <p:attrNameLst>
                                          <p:attrName>ppt_w</p:attrName>
                                        </p:attrNameLst>
                                      </p:cBhvr>
                                      <p:tavLst>
                                        <p:tav tm="0">
                                          <p:val>
                                            <p:fltVal val="0"/>
                                          </p:val>
                                        </p:tav>
                                        <p:tav tm="100000">
                                          <p:val>
                                            <p:strVal val="#ppt_w"/>
                                          </p:val>
                                        </p:tav>
                                      </p:tavLst>
                                    </p:anim>
                                    <p:anim calcmode="lin" valueType="num">
                                      <p:cBhvr>
                                        <p:cTn id="41" dur="500" fill="hold"/>
                                        <p:tgtEl>
                                          <p:spTgt spid="2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4"/>
      <p:bldP build="whole" bldLvl="1" animBg="1" rev="0" advAuto="0" spid="256" grpId="1"/>
      <p:bldP build="whole" bldLvl="1" animBg="1" rev="0" advAuto="0" spid="258" grpId="3"/>
      <p:bldP build="whole" bldLvl="1" animBg="1" rev="0" advAuto="0" spid="260" grpId="7"/>
      <p:bldP build="whole" bldLvl="1" animBg="1" rev="0" advAuto="0" spid="259" grpId="5"/>
      <p:bldP build="whole" bldLvl="1" animBg="1" rev="0" advAuto="0" spid="261" grpId="6"/>
      <p:bldP build="whole" bldLvl="1" animBg="1" rev="0" advAuto="0" spid="257"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267" name="MAILSNIPER"/>
          <p:cNvSpPr txBox="1"/>
          <p:nvPr/>
        </p:nvSpPr>
        <p:spPr>
          <a:xfrm rot="16200000">
            <a:off x="4263996" y="5339080"/>
            <a:ext cx="13716001" cy="3037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8900">
                <a:solidFill>
                  <a:schemeClr val="accent1"/>
                </a:solidFill>
                <a:latin typeface="Century Gothic"/>
                <a:ea typeface="Century Gothic"/>
                <a:cs typeface="Century Gothic"/>
                <a:sym typeface="Century Gothic"/>
              </a:defRPr>
            </a:lvl1pPr>
          </a:lstStyle>
          <a:p>
            <a:pPr/>
            <a:r>
              <a:t>MAILSNIPER</a:t>
            </a:r>
          </a:p>
        </p:txBody>
      </p:sp>
      <p:sp>
        <p:nvSpPr>
          <p:cNvPr id="268"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269"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270" name="Screen Shot 2017-04-20 at 10.35.01 AM.png" descr="Screen Shot 2017-04-20 at 10.35.01 AM.png"/>
          <p:cNvPicPr>
            <a:picLocks noChangeAspect="1"/>
          </p:cNvPicPr>
          <p:nvPr/>
        </p:nvPicPr>
        <p:blipFill>
          <a:blip r:embed="rId3">
            <a:extLst/>
          </a:blip>
          <a:srcRect l="0" t="0" r="0" b="16482"/>
          <a:stretch>
            <a:fillRect/>
          </a:stretch>
        </p:blipFill>
        <p:spPr>
          <a:xfrm>
            <a:off x="11878235" y="7998677"/>
            <a:ext cx="12217401" cy="5282128"/>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pic>
        <p:nvPicPr>
          <p:cNvPr id="271" name="Screen Shot 2017-04-20 at 7.24.43 PM.png" descr="Screen Shot 2017-04-20 at 7.24.43 PM.png"/>
          <p:cNvPicPr>
            <a:picLocks noChangeAspect="1"/>
          </p:cNvPicPr>
          <p:nvPr/>
        </p:nvPicPr>
        <p:blipFill>
          <a:blip r:embed="rId4">
            <a:extLst/>
          </a:blip>
          <a:srcRect l="22882" t="0" r="0" b="0"/>
          <a:stretch>
            <a:fillRect/>
          </a:stretch>
        </p:blipFill>
        <p:spPr>
          <a:xfrm>
            <a:off x="13140557" y="4833076"/>
            <a:ext cx="11265368" cy="5859420"/>
          </a:xfrm>
          <a:prstGeom prst="rect">
            <a:avLst/>
          </a:prstGeom>
          <a:ln w="12700">
            <a:solidFill>
              <a:srgbClr val="FFFFFF"/>
            </a:solidFill>
            <a:miter lim="400000"/>
          </a:ln>
        </p:spPr>
      </p:pic>
      <p:pic>
        <p:nvPicPr>
          <p:cNvPr id="272" name="pasted image 0.png" descr="pasted image 0.png"/>
          <p:cNvPicPr>
            <a:picLocks noChangeAspect="1"/>
          </p:cNvPicPr>
          <p:nvPr/>
        </p:nvPicPr>
        <p:blipFill>
          <a:blip r:embed="rId5">
            <a:extLst/>
          </a:blip>
          <a:srcRect l="1245" t="5760" r="4248" b="1996"/>
          <a:stretch>
            <a:fillRect/>
          </a:stretch>
        </p:blipFill>
        <p:spPr>
          <a:xfrm>
            <a:off x="11880207" y="336749"/>
            <a:ext cx="10793054" cy="7924297"/>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sp>
        <p:nvSpPr>
          <p:cNvPr id="273" name="EX…"/>
          <p:cNvSpPr txBox="1"/>
          <p:nvPr/>
        </p:nvSpPr>
        <p:spPr>
          <a:xfrm>
            <a:off x="1969721"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a:t>
            </a:r>
          </a:p>
          <a:p>
            <a:pPr>
              <a:defRPr b="1" sz="11900">
                <a:latin typeface="Century Gothic"/>
                <a:ea typeface="Century Gothic"/>
                <a:cs typeface="Century Gothic"/>
                <a:sym typeface="Century Gothic"/>
              </a:defRPr>
            </a:pPr>
            <a:r>
              <a:t>TION</a:t>
            </a:r>
          </a:p>
        </p:txBody>
      </p:sp>
      <p:sp>
        <p:nvSpPr>
          <p:cNvPr id="274" name="O365 Workaround! https://illusive.com/blog/threat-research-blog/mailsniper-you-can-teach-an-old-dog-new-tricks-pwn-o365-based-organizations-by-leveraging-prt-based-sso/"/>
          <p:cNvSpPr txBox="1"/>
          <p:nvPr/>
        </p:nvSpPr>
        <p:spPr>
          <a:xfrm>
            <a:off x="16639302" y="11069080"/>
            <a:ext cx="6707625" cy="193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500"/>
            </a:pPr>
            <a:r>
              <a:t>O365 Workaround!</a:t>
            </a:r>
            <a:br/>
            <a:r>
              <a:t>https://illusive.com/blog/threat-research-blog/mailsniper-you-can-teach-an-old-dog-new-tricks-pwn-o365-based-organizations-by-leveraging-prt-based-sso/</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72"/>
                                        </p:tgtEl>
                                        <p:attrNameLst>
                                          <p:attrName>style.visibility</p:attrName>
                                        </p:attrNameLst>
                                      </p:cBhvr>
                                      <p:to>
                                        <p:strVal val="visible"/>
                                      </p:to>
                                    </p:set>
                                    <p:anim calcmode="lin" valueType="num">
                                      <p:cBhvr>
                                        <p:cTn id="7" dur="500" fill="hold"/>
                                        <p:tgtEl>
                                          <p:spTgt spid="272"/>
                                        </p:tgtEl>
                                        <p:attrNameLst>
                                          <p:attrName>ppt_w</p:attrName>
                                        </p:attrNameLst>
                                      </p:cBhvr>
                                      <p:tavLst>
                                        <p:tav tm="0">
                                          <p:val>
                                            <p:fltVal val="0"/>
                                          </p:val>
                                        </p:tav>
                                        <p:tav tm="100000">
                                          <p:val>
                                            <p:strVal val="#ppt_w"/>
                                          </p:val>
                                        </p:tav>
                                      </p:tavLst>
                                    </p:anim>
                                    <p:anim calcmode="lin" valueType="num">
                                      <p:cBhvr>
                                        <p:cTn id="8" dur="500" fill="hold"/>
                                        <p:tgtEl>
                                          <p:spTgt spid="27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71"/>
                                        </p:tgtEl>
                                        <p:attrNameLst>
                                          <p:attrName>style.visibility</p:attrName>
                                        </p:attrNameLst>
                                      </p:cBhvr>
                                      <p:to>
                                        <p:strVal val="visible"/>
                                      </p:to>
                                    </p:set>
                                    <p:anim calcmode="lin" valueType="num">
                                      <p:cBhvr>
                                        <p:cTn id="13" dur="500" fill="hold"/>
                                        <p:tgtEl>
                                          <p:spTgt spid="271"/>
                                        </p:tgtEl>
                                        <p:attrNameLst>
                                          <p:attrName>ppt_w</p:attrName>
                                        </p:attrNameLst>
                                      </p:cBhvr>
                                      <p:tavLst>
                                        <p:tav tm="0">
                                          <p:val>
                                            <p:fltVal val="0"/>
                                          </p:val>
                                        </p:tav>
                                        <p:tav tm="100000">
                                          <p:val>
                                            <p:strVal val="#ppt_w"/>
                                          </p:val>
                                        </p:tav>
                                      </p:tavLst>
                                    </p:anim>
                                    <p:anim calcmode="lin" valueType="num">
                                      <p:cBhvr>
                                        <p:cTn id="14" dur="500" fill="hold"/>
                                        <p:tgtEl>
                                          <p:spTgt spid="27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70"/>
                                        </p:tgtEl>
                                        <p:attrNameLst>
                                          <p:attrName>style.visibility</p:attrName>
                                        </p:attrNameLst>
                                      </p:cBhvr>
                                      <p:to>
                                        <p:strVal val="visible"/>
                                      </p:to>
                                    </p:set>
                                    <p:anim calcmode="lin" valueType="num">
                                      <p:cBhvr>
                                        <p:cTn id="19" dur="500" fill="hold"/>
                                        <p:tgtEl>
                                          <p:spTgt spid="270"/>
                                        </p:tgtEl>
                                        <p:attrNameLst>
                                          <p:attrName>ppt_w</p:attrName>
                                        </p:attrNameLst>
                                      </p:cBhvr>
                                      <p:tavLst>
                                        <p:tav tm="0">
                                          <p:val>
                                            <p:fltVal val="0"/>
                                          </p:val>
                                        </p:tav>
                                        <p:tav tm="100000">
                                          <p:val>
                                            <p:strVal val="#ppt_w"/>
                                          </p:val>
                                        </p:tav>
                                      </p:tavLst>
                                    </p:anim>
                                    <p:anim calcmode="lin" valueType="num">
                                      <p:cBhvr>
                                        <p:cTn id="20" dur="500" fill="hold"/>
                                        <p:tgtEl>
                                          <p:spTgt spid="2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2"/>
      <p:bldP build="whole" bldLvl="1" animBg="1" rev="0" advAuto="0" spid="270" grpId="3"/>
      <p:bldP build="whole" bldLvl="1" animBg="1" rev="0" advAuto="0" spid="272"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6" name="Slide Number"/>
          <p:cNvSpPr txBox="1"/>
          <p:nvPr>
            <p:ph type="sldNum" sz="quarter" idx="2"/>
          </p:nvPr>
        </p:nvSpPr>
        <p:spPr>
          <a:xfrm rot="16200000">
            <a:off x="311778" y="12579982"/>
            <a:ext cx="274264"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77" name="Rectangle"/>
          <p:cNvSpPr/>
          <p:nvPr/>
        </p:nvSpPr>
        <p:spPr>
          <a:xfrm>
            <a:off x="8855688" y="0"/>
            <a:ext cx="6689113" cy="13716000"/>
          </a:xfrm>
          <a:prstGeom prst="rect">
            <a:avLst/>
          </a:prstGeom>
          <a:blipFill>
            <a:blip r:embed="rId3"/>
            <a:stretch>
              <a:fillRect/>
            </a:stretch>
          </a:blipFill>
          <a:ln w="12700">
            <a:miter lim="400000"/>
          </a:ln>
        </p:spPr>
        <p:txBody>
          <a:bodyPr lIns="45719" rIns="45719" anchor="ctr"/>
          <a:lstStyle/>
          <a:p>
            <a:pPr algn="ctr">
              <a:defRPr>
                <a:solidFill>
                  <a:srgbClr val="F8F8F8"/>
                </a:solidFill>
              </a:defRPr>
            </a:pPr>
          </a:p>
        </p:txBody>
      </p:sp>
      <p:sp>
        <p:nvSpPr>
          <p:cNvPr id="78" name="Johnny…"/>
          <p:cNvSpPr txBox="1"/>
          <p:nvPr/>
        </p:nvSpPr>
        <p:spPr>
          <a:xfrm>
            <a:off x="17102205" y="2663028"/>
            <a:ext cx="5558027" cy="946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Johnny</a:t>
            </a:r>
          </a:p>
          <a:p>
            <a:pPr>
              <a:defRPr b="1" sz="10000">
                <a:solidFill>
                  <a:schemeClr val="accent1"/>
                </a:solidFill>
                <a:latin typeface="Century Gothic"/>
                <a:ea typeface="Century Gothic"/>
                <a:cs typeface="Century Gothic"/>
                <a:sym typeface="Century Gothic"/>
              </a:defRPr>
            </a:pPr>
          </a:p>
          <a:p>
            <a:pPr algn="ctr">
              <a:defRPr b="1" sz="10000">
                <a:solidFill>
                  <a:schemeClr val="accent1"/>
                </a:solidFill>
                <a:latin typeface="Century Gothic"/>
                <a:ea typeface="Century Gothic"/>
                <a:cs typeface="Century Gothic"/>
                <a:sym typeface="Century Gothic"/>
              </a:defRPr>
            </a:pPr>
            <a:r>
              <a:t>Freakin’</a:t>
            </a:r>
          </a:p>
          <a:p>
            <a:pPr>
              <a:defRPr b="1" sz="10000">
                <a:solidFill>
                  <a:schemeClr val="accent1"/>
                </a:solidFill>
                <a:latin typeface="Century Gothic"/>
                <a:ea typeface="Century Gothic"/>
                <a:cs typeface="Century Gothic"/>
                <a:sym typeface="Century Gothic"/>
              </a:defRPr>
            </a:pPr>
          </a:p>
          <a:p>
            <a:pPr algn="ctr">
              <a:defRPr b="1" sz="10000">
                <a:solidFill>
                  <a:schemeClr val="accent1"/>
                </a:solidFill>
                <a:latin typeface="Century Gothic"/>
                <a:ea typeface="Century Gothic"/>
                <a:cs typeface="Century Gothic"/>
                <a:sym typeface="Century Gothic"/>
              </a:defRPr>
            </a:pPr>
            <a:r>
              <a:t>Xmas</a:t>
            </a:r>
          </a:p>
        </p:txBody>
      </p:sp>
      <p:sp>
        <p:nvSpPr>
          <p:cNvPr id="79" name="Shape"/>
          <p:cNvSpPr/>
          <p:nvPr/>
        </p:nvSpPr>
        <p:spPr>
          <a:xfrm rot="5400000">
            <a:off x="21649323" y="2482807"/>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80" name="Shape"/>
          <p:cNvSpPr/>
          <p:nvPr/>
        </p:nvSpPr>
        <p:spPr>
          <a:xfrm rot="10800000">
            <a:off x="21667367" y="10028130"/>
            <a:ext cx="858748"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81" name="johnny4 copy.jpg" descr="johnny4 copy.jpg"/>
          <p:cNvPicPr>
            <a:picLocks noChangeAspect="1"/>
          </p:cNvPicPr>
          <p:nvPr/>
        </p:nvPicPr>
        <p:blipFill>
          <a:blip r:embed="rId4">
            <a:extLst/>
          </a:blip>
          <a:srcRect l="34546" t="0" r="34680" b="0"/>
          <a:stretch>
            <a:fillRect/>
          </a:stretch>
        </p:blipFill>
        <p:spPr>
          <a:xfrm>
            <a:off x="8855688" y="-1"/>
            <a:ext cx="6703974" cy="13716001"/>
          </a:xfrm>
          <a:prstGeom prst="rect">
            <a:avLst/>
          </a:prstGeom>
          <a:ln w="12700">
            <a:miter lim="400000"/>
          </a:ln>
        </p:spPr>
      </p:pic>
      <p:grpSp>
        <p:nvGrpSpPr>
          <p:cNvPr id="88" name="Group"/>
          <p:cNvGrpSpPr/>
          <p:nvPr/>
        </p:nvGrpSpPr>
        <p:grpSpPr>
          <a:xfrm>
            <a:off x="-124230" y="1173799"/>
            <a:ext cx="8512808" cy="12171699"/>
            <a:chOff x="0" y="0"/>
            <a:chExt cx="8512807" cy="12171697"/>
          </a:xfrm>
        </p:grpSpPr>
        <p:sp>
          <p:nvSpPr>
            <p:cNvPr id="82" name="//   Penetration Tester @ Redlegg"/>
            <p:cNvSpPr txBox="1"/>
            <p:nvPr/>
          </p:nvSpPr>
          <p:spPr>
            <a:xfrm>
              <a:off x="1363831" y="4369330"/>
              <a:ext cx="6845674" cy="606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b="1" sz="3000"/>
              </a:pPr>
              <a:r>
                <a:t>//</a:t>
              </a:r>
              <a:r>
                <a:rPr>
                  <a:solidFill>
                    <a:schemeClr val="accent1"/>
                  </a:solidFill>
                </a:rPr>
                <a:t> </a:t>
              </a:r>
              <a:r>
                <a:rPr b="0"/>
                <a:t>  Penetration Tester @ Redlegg </a:t>
              </a:r>
            </a:p>
          </p:txBody>
        </p:sp>
        <p:sp>
          <p:nvSpPr>
            <p:cNvPr id="83" name="Training Government Agencies in Critical Infrastructure Cyber Defense…"/>
            <p:cNvSpPr txBox="1"/>
            <p:nvPr/>
          </p:nvSpPr>
          <p:spPr>
            <a:xfrm>
              <a:off x="2112959" y="717407"/>
              <a:ext cx="6330007" cy="3467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marL="200526" indent="-200526">
                <a:lnSpc>
                  <a:spcPct val="150000"/>
                </a:lnSpc>
                <a:buSzPct val="100000"/>
                <a:buChar char="•"/>
                <a:defRPr sz="2200">
                  <a:latin typeface="Calibri Light"/>
                  <a:ea typeface="Calibri Light"/>
                  <a:cs typeface="Calibri Light"/>
                  <a:sym typeface="Calibri Light"/>
                </a:defRPr>
              </a:pPr>
              <a:r>
                <a:t>Training Government Agencies in Critical Infrastructure Cyber Defense </a:t>
              </a:r>
            </a:p>
            <a:p>
              <a:pPr marL="200526" indent="-200526">
                <a:lnSpc>
                  <a:spcPct val="150000"/>
                </a:lnSpc>
                <a:buSzPct val="100000"/>
                <a:buChar char="•"/>
                <a:defRPr sz="2200">
                  <a:latin typeface="Calibri Light"/>
                  <a:ea typeface="Calibri Light"/>
                  <a:cs typeface="Calibri Light"/>
                  <a:sym typeface="Calibri Light"/>
                </a:defRPr>
              </a:pPr>
              <a:r>
                <a:t>Assisting CyPhy and AppSec teams in security assessments and training development</a:t>
              </a:r>
            </a:p>
            <a:p>
              <a:pPr marL="200526" indent="-200526">
                <a:lnSpc>
                  <a:spcPct val="150000"/>
                </a:lnSpc>
                <a:buSzPct val="100000"/>
                <a:buChar char="•"/>
                <a:defRPr sz="2200">
                  <a:latin typeface="Calibri Light"/>
                  <a:ea typeface="Calibri Light"/>
                  <a:cs typeface="Calibri Light"/>
                  <a:sym typeface="Calibri Light"/>
                </a:defRPr>
              </a:pPr>
              <a:r>
                <a:t>Performing Independent Research and Development to discover vulnerabilities in important technologies</a:t>
              </a:r>
            </a:p>
          </p:txBody>
        </p:sp>
        <p:sp>
          <p:nvSpPr>
            <p:cNvPr id="84" name="//  Security Researcher @ GRIMM"/>
            <p:cNvSpPr txBox="1"/>
            <p:nvPr/>
          </p:nvSpPr>
          <p:spPr>
            <a:xfrm>
              <a:off x="0" y="0"/>
              <a:ext cx="8442965" cy="11092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just">
                <a:defRPr b="1" sz="3000"/>
              </a:pPr>
              <a:r>
                <a:t>            //</a:t>
              </a:r>
              <a:r>
                <a:rPr b="0"/>
                <a:t>  Security Researcher @ GRIMM</a:t>
              </a:r>
            </a:p>
          </p:txBody>
        </p:sp>
        <p:sp>
          <p:nvSpPr>
            <p:cNvPr id="85" name="//   Security Engineer @ Officemax"/>
            <p:cNvSpPr txBox="1"/>
            <p:nvPr/>
          </p:nvSpPr>
          <p:spPr>
            <a:xfrm>
              <a:off x="1433675" y="8174970"/>
              <a:ext cx="7009289" cy="606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b="1" sz="3000"/>
              </a:pPr>
              <a:r>
                <a:t>//</a:t>
              </a:r>
              <a:r>
                <a:rPr>
                  <a:solidFill>
                    <a:schemeClr val="accent1"/>
                  </a:solidFill>
                </a:rPr>
                <a:t> </a:t>
              </a:r>
              <a:r>
                <a:rPr b="0"/>
                <a:t>  Security Engineer @ Officemax </a:t>
              </a:r>
            </a:p>
          </p:txBody>
        </p:sp>
        <p:sp>
          <p:nvSpPr>
            <p:cNvPr id="86" name="Contracted assessment of physical, digital and cultural security postures at companies ranging from SMB to Global 1000…"/>
            <p:cNvSpPr txBox="1"/>
            <p:nvPr/>
          </p:nvSpPr>
          <p:spPr>
            <a:xfrm>
              <a:off x="2306719" y="5085946"/>
              <a:ext cx="6206089" cy="3551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marL="200526" indent="-200526">
                <a:lnSpc>
                  <a:spcPct val="150000"/>
                </a:lnSpc>
                <a:buSzPct val="100000"/>
                <a:buChar char="•"/>
                <a:defRPr sz="2200">
                  <a:latin typeface="Calibri Light"/>
                  <a:ea typeface="Calibri Light"/>
                  <a:cs typeface="Calibri Light"/>
                  <a:sym typeface="Calibri Light"/>
                </a:defRPr>
              </a:pPr>
              <a:r>
                <a:t>Contracted assessment of physical, digital and cultural security postures at companies ranging from SMB to Global 1000</a:t>
              </a:r>
            </a:p>
            <a:p>
              <a:pPr marL="200526" indent="-200526">
                <a:lnSpc>
                  <a:spcPct val="150000"/>
                </a:lnSpc>
                <a:buSzPct val="100000"/>
                <a:buChar char="•"/>
                <a:defRPr sz="2200">
                  <a:latin typeface="Calibri Light"/>
                  <a:ea typeface="Calibri Light"/>
                  <a:cs typeface="Calibri Light"/>
                  <a:sym typeface="Calibri Light"/>
                </a:defRPr>
              </a:pPr>
              <a:r>
                <a:t>General consultation on Governance, Risk &amp; Compliance, along with all other aspects of information security</a:t>
              </a:r>
            </a:p>
          </p:txBody>
        </p:sp>
        <p:sp>
          <p:nvSpPr>
            <p:cNvPr id="87" name="Engineering of security systems for a Fortune 500 / Global 1000 enterprise…"/>
            <p:cNvSpPr txBox="1"/>
            <p:nvPr/>
          </p:nvSpPr>
          <p:spPr>
            <a:xfrm>
              <a:off x="2224569" y="8821905"/>
              <a:ext cx="6021209" cy="33497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marL="200526" indent="-200526">
                <a:lnSpc>
                  <a:spcPct val="150000"/>
                </a:lnSpc>
                <a:buSzPct val="100000"/>
                <a:buChar char="•"/>
                <a:defRPr sz="2200">
                  <a:latin typeface="Calibri Light"/>
                  <a:ea typeface="Calibri Light"/>
                  <a:cs typeface="Calibri Light"/>
                  <a:sym typeface="Calibri Light"/>
                </a:defRPr>
              </a:pPr>
              <a:r>
                <a:t>Engineering of security systems for a Fortune 500 / Global 1000 enterprise</a:t>
              </a:r>
            </a:p>
            <a:p>
              <a:pPr marL="200526" indent="-200526">
                <a:lnSpc>
                  <a:spcPct val="150000"/>
                </a:lnSpc>
                <a:buSzPct val="100000"/>
                <a:buChar char="•"/>
                <a:defRPr sz="2200">
                  <a:latin typeface="Calibri Light"/>
                  <a:ea typeface="Calibri Light"/>
                  <a:cs typeface="Calibri Light"/>
                  <a:sym typeface="Calibri Light"/>
                </a:defRPr>
              </a:pPr>
              <a:r>
                <a:t>Implemented such security solutions as DLP, Password Management, Web Content Filtering, Proxy, Wireless IDS, and much more</a:t>
              </a:r>
            </a:p>
          </p:txBody>
        </p:sp>
      </p:grpSp>
      <p:grpSp>
        <p:nvGrpSpPr>
          <p:cNvPr id="93" name="Group"/>
          <p:cNvGrpSpPr/>
          <p:nvPr/>
        </p:nvGrpSpPr>
        <p:grpSpPr>
          <a:xfrm>
            <a:off x="621187" y="14069145"/>
            <a:ext cx="6996574" cy="3981609"/>
            <a:chOff x="0" y="0"/>
            <a:chExt cx="6996573" cy="3981607"/>
          </a:xfrm>
        </p:grpSpPr>
        <p:sp>
          <p:nvSpPr>
            <p:cNvPr id="89" name="//   Public Persona &amp; Infosec Diva @ *"/>
            <p:cNvSpPr/>
            <p:nvPr/>
          </p:nvSpPr>
          <p:spPr>
            <a:xfrm>
              <a:off x="0" y="3370656"/>
              <a:ext cx="699657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r">
                <a:defRPr b="1" sz="3000"/>
              </a:pPr>
              <a:r>
                <a:t>//</a:t>
              </a:r>
              <a:r>
                <a:rPr>
                  <a:solidFill>
                    <a:schemeClr val="accent1"/>
                  </a:solidFill>
                </a:rPr>
                <a:t> </a:t>
              </a:r>
              <a:r>
                <a:rPr b="0"/>
                <a:t>  Public Persona &amp; Infosec Diva @ *</a:t>
              </a:r>
            </a:p>
          </p:txBody>
        </p:sp>
        <p:sp>
          <p:nvSpPr>
            <p:cNvPr id="90" name="Core staff for Chicago’s most consistently-attended Information Security meetups…"/>
            <p:cNvSpPr/>
            <p:nvPr/>
          </p:nvSpPr>
          <p:spPr>
            <a:xfrm>
              <a:off x="2238827" y="634108"/>
              <a:ext cx="475774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00526" indent="-200526">
                <a:lnSpc>
                  <a:spcPct val="150000"/>
                </a:lnSpc>
                <a:buSzPct val="100000"/>
                <a:buChar char="•"/>
                <a:defRPr sz="2000">
                  <a:latin typeface="Calibri Light"/>
                  <a:ea typeface="Calibri Light"/>
                  <a:cs typeface="Calibri Light"/>
                  <a:sym typeface="Calibri Light"/>
                </a:defRPr>
              </a:pPr>
              <a:r>
                <a:t>Core staff for Chicago’s most consistently-attended Information Security meetups</a:t>
              </a:r>
            </a:p>
            <a:p>
              <a:pPr marL="200526" indent="-200526">
                <a:lnSpc>
                  <a:spcPct val="150000"/>
                </a:lnSpc>
                <a:buSzPct val="100000"/>
                <a:buChar char="•"/>
                <a:defRPr sz="2000">
                  <a:latin typeface="Calibri Light"/>
                  <a:ea typeface="Calibri Light"/>
                  <a:cs typeface="Calibri Light"/>
                  <a:sym typeface="Calibri Light"/>
                </a:defRPr>
              </a:pPr>
              <a:r>
                <a:t>Founder of BurbSec East, the second-largest of the groups</a:t>
              </a:r>
            </a:p>
          </p:txBody>
        </p:sp>
        <p:sp>
          <p:nvSpPr>
            <p:cNvPr id="91" name="//   Founder &amp; Coordinator @ BurbSec"/>
            <p:cNvSpPr/>
            <p:nvPr/>
          </p:nvSpPr>
          <p:spPr>
            <a:xfrm>
              <a:off x="0" y="0"/>
              <a:ext cx="6996573"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r">
                <a:defRPr b="1" sz="3000"/>
              </a:pPr>
              <a:r>
                <a:t>//</a:t>
              </a:r>
              <a:r>
                <a:rPr>
                  <a:solidFill>
                    <a:schemeClr val="accent1"/>
                  </a:solidFill>
                </a:rPr>
                <a:t> </a:t>
              </a:r>
              <a:r>
                <a:rPr b="0"/>
                <a:t>  Founder &amp; Coordinator @ BurbSec </a:t>
              </a:r>
            </a:p>
          </p:txBody>
        </p:sp>
        <p:sp>
          <p:nvSpPr>
            <p:cNvPr id="92" name="Given over 100 presentations in 6 countries on the topics of Technology,  Information Security, Privacy and Career Advancement…"/>
            <p:cNvSpPr/>
            <p:nvPr/>
          </p:nvSpPr>
          <p:spPr>
            <a:xfrm>
              <a:off x="2238827" y="3981607"/>
              <a:ext cx="475774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00526" indent="-200526">
                <a:lnSpc>
                  <a:spcPct val="150000"/>
                </a:lnSpc>
                <a:buSzPct val="100000"/>
                <a:buChar char="•"/>
                <a:defRPr sz="2000">
                  <a:latin typeface="Calibri Light"/>
                  <a:ea typeface="Calibri Light"/>
                  <a:cs typeface="Calibri Light"/>
                  <a:sym typeface="Calibri Light"/>
                </a:defRPr>
              </a:pPr>
              <a:r>
                <a:t>Given over 100 presentations in 6 countries on the topics of Technology,  Information Security, Privacy and Career Advancement</a:t>
              </a:r>
            </a:p>
            <a:p>
              <a:pPr marL="200526" indent="-200526">
                <a:lnSpc>
                  <a:spcPct val="150000"/>
                </a:lnSpc>
                <a:buSzPct val="100000"/>
                <a:buChar char="•"/>
                <a:defRPr sz="2000">
                  <a:latin typeface="Calibri Light"/>
                  <a:ea typeface="Calibri Light"/>
                  <a:cs typeface="Calibri Light"/>
                  <a:sym typeface="Calibri Light"/>
                </a:defRPr>
              </a:pPr>
              <a:r>
                <a:t>Makes angry, satirical comments on twitter (@j0hnnyxm4s)</a:t>
              </a:r>
            </a:p>
            <a:p>
              <a:pPr marL="200526" indent="-200526">
                <a:lnSpc>
                  <a:spcPct val="150000"/>
                </a:lnSpc>
                <a:buSzPct val="100000"/>
                <a:buChar char="•"/>
                <a:defRPr sz="2000">
                  <a:latin typeface="Calibri Light"/>
                  <a:ea typeface="Calibri Light"/>
                  <a:cs typeface="Calibri Light"/>
                  <a:sym typeface="Calibri Light"/>
                </a:defRPr>
              </a:pPr>
              <a:r>
                <a:t>Referenced &amp; interviewed in nearly every major technology media outlet</a:t>
              </a:r>
            </a:p>
            <a:p>
              <a:pPr marL="200526" indent="-200526">
                <a:lnSpc>
                  <a:spcPct val="150000"/>
                </a:lnSpc>
                <a:buSzPct val="100000"/>
                <a:buChar char="•"/>
                <a:defRPr sz="2000">
                  <a:latin typeface="Calibri Light"/>
                  <a:ea typeface="Calibri Light"/>
                  <a:cs typeface="Calibri Light"/>
                  <a:sym typeface="Calibri Light"/>
                </a:defRPr>
              </a:pPr>
              <a:r>
                <a:t>The TSA Keys Guy</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79"/>
                                        </p:tgtEl>
                                        <p:attrNameLst>
                                          <p:attrName>style.visibility</p:attrName>
                                        </p:attrNameLst>
                                      </p:cBhvr>
                                      <p:to>
                                        <p:strVal val="visible"/>
                                      </p:to>
                                    </p:set>
                                    <p:anim calcmode="lin" valueType="num">
                                      <p:cBhvr>
                                        <p:cTn id="7" dur="1000" fill="hold"/>
                                        <p:tgtEl>
                                          <p:spTgt spid="79"/>
                                        </p:tgtEl>
                                        <p:attrNameLst>
                                          <p:attrName>ppt_x</p:attrName>
                                        </p:attrNameLst>
                                      </p:cBhvr>
                                      <p:tavLst>
                                        <p:tav tm="0">
                                          <p:val>
                                            <p:strVal val="#ppt_x"/>
                                          </p:val>
                                        </p:tav>
                                        <p:tav tm="100000">
                                          <p:val>
                                            <p:strVal val="#ppt_x"/>
                                          </p:val>
                                        </p:tav>
                                      </p:tavLst>
                                    </p:anim>
                                    <p:anim calcmode="lin" valueType="num">
                                      <p:cBhvr>
                                        <p:cTn id="8" dur="1000" fill="hold"/>
                                        <p:tgtEl>
                                          <p:spTgt spid="7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80"/>
                                        </p:tgtEl>
                                        <p:attrNameLst>
                                          <p:attrName>style.visibility</p:attrName>
                                        </p:attrNameLst>
                                      </p:cBhvr>
                                      <p:to>
                                        <p:strVal val="visible"/>
                                      </p:to>
                                    </p:set>
                                    <p:anim calcmode="lin" valueType="num">
                                      <p:cBhvr>
                                        <p:cTn id="12" dur="1000" fill="hold"/>
                                        <p:tgtEl>
                                          <p:spTgt spid="80"/>
                                        </p:tgtEl>
                                        <p:attrNameLst>
                                          <p:attrName>ppt_x</p:attrName>
                                        </p:attrNameLst>
                                      </p:cBhvr>
                                      <p:tavLst>
                                        <p:tav tm="0">
                                          <p:val>
                                            <p:strVal val="#ppt_x"/>
                                          </p:val>
                                        </p:tav>
                                        <p:tav tm="100000">
                                          <p:val>
                                            <p:strVal val="#ppt_x"/>
                                          </p:val>
                                        </p:tav>
                                      </p:tavLst>
                                    </p:anim>
                                    <p:anim calcmode="lin" valueType="num">
                                      <p:cBhvr>
                                        <p:cTn id="13" dur="1000" fill="hold"/>
                                        <p:tgtEl>
                                          <p:spTgt spid="80"/>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Class="entr" nodeType="afterEffect" presetSubtype="1" presetID="2" grpId="3" fill="hold">
                                  <p:stCondLst>
                                    <p:cond delay="0"/>
                                  </p:stCondLst>
                                  <p:iterate type="el" backwards="0">
                                    <p:tmAbs val="0"/>
                                  </p:iterate>
                                  <p:childTnLst>
                                    <p:set>
                                      <p:cBhvr>
                                        <p:cTn id="16" fill="hold"/>
                                        <p:tgtEl>
                                          <p:spTgt spid="78"/>
                                        </p:tgtEl>
                                        <p:attrNameLst>
                                          <p:attrName>style.visibility</p:attrName>
                                        </p:attrNameLst>
                                      </p:cBhvr>
                                      <p:to>
                                        <p:strVal val="visible"/>
                                      </p:to>
                                    </p:set>
                                    <p:anim calcmode="lin" valueType="num">
                                      <p:cBhvr>
                                        <p:cTn id="17" dur="500" fill="hold"/>
                                        <p:tgtEl>
                                          <p:spTgt spid="78"/>
                                        </p:tgtEl>
                                        <p:attrNameLst>
                                          <p:attrName>ppt_x</p:attrName>
                                        </p:attrNameLst>
                                      </p:cBhvr>
                                      <p:tavLst>
                                        <p:tav tm="0">
                                          <p:val>
                                            <p:strVal val="#ppt_x"/>
                                          </p:val>
                                        </p:tav>
                                        <p:tav tm="100000">
                                          <p:val>
                                            <p:strVal val="#ppt_x"/>
                                          </p:val>
                                        </p:tav>
                                      </p:tavLst>
                                    </p:anim>
                                    <p:anim calcmode="lin" valueType="num">
                                      <p:cBhvr>
                                        <p:cTn id="18" dur="500" fill="hold"/>
                                        <p:tgtEl>
                                          <p:spTgt spid="78"/>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Class="entr" nodeType="afterEffect" presetSubtype="8" presetID="2" grpId="4" fill="hold">
                                  <p:stCondLst>
                                    <p:cond delay="0"/>
                                  </p:stCondLst>
                                  <p:iterate type="el" backwards="0">
                                    <p:tmAbs val="0"/>
                                  </p:iterate>
                                  <p:childTnLst>
                                    <p:set>
                                      <p:cBhvr>
                                        <p:cTn id="21" fill="hold"/>
                                        <p:tgtEl>
                                          <p:spTgt spid="88"/>
                                        </p:tgtEl>
                                        <p:attrNameLst>
                                          <p:attrName>style.visibility</p:attrName>
                                        </p:attrNameLst>
                                      </p:cBhvr>
                                      <p:to>
                                        <p:strVal val="visible"/>
                                      </p:to>
                                    </p:set>
                                    <p:anim calcmode="lin" valueType="num">
                                      <p:cBhvr>
                                        <p:cTn id="22" dur="1000" fill="hold"/>
                                        <p:tgtEl>
                                          <p:spTgt spid="88"/>
                                        </p:tgtEl>
                                        <p:attrNameLst>
                                          <p:attrName>ppt_x</p:attrName>
                                        </p:attrNameLst>
                                      </p:cBhvr>
                                      <p:tavLst>
                                        <p:tav tm="0">
                                          <p:val>
                                            <p:strVal val="0-#ppt_w/2"/>
                                          </p:val>
                                        </p:tav>
                                        <p:tav tm="100000">
                                          <p:val>
                                            <p:strVal val="#ppt_x"/>
                                          </p:val>
                                        </p:tav>
                                      </p:tavLst>
                                    </p:anim>
                                    <p:anim calcmode="lin" valueType="num">
                                      <p:cBhvr>
                                        <p:cTn id="23" dur="10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mph" nodeType="clickEffect" presetID="9" grpId="5" fill="hold">
                                  <p:stCondLst>
                                    <p:cond delay="0"/>
                                  </p:stCondLst>
                                  <p:childTnLst>
                                    <p:set>
                                      <p:cBhvr>
                                        <p:cTn id="27" dur="indefinite" fill="hold"/>
                                        <p:tgtEl>
                                          <p:spTgt spid="88"/>
                                        </p:tgtEl>
                                        <p:attrNameLst>
                                          <p:attrName>style.opacity</p:attrName>
                                        </p:attrNameLst>
                                      </p:cBhvr>
                                      <p:to>
                                        <p:strVal val="0.00"/>
                                      </p:to>
                                    </p:set>
                                    <p:animEffect filter="image" prLst="opacity: 0.00; ">
                                      <p:cBhvr>
                                        <p:cTn id="28" dur="indefinite" fill="hold"/>
                                        <p:tgtEl>
                                          <p:spTgt spid="88"/>
                                        </p:tgtEl>
                                      </p:cBhvr>
                                    </p:animEffect>
                                  </p:childTnLst>
                                </p:cTn>
                              </p:par>
                            </p:childTnLst>
                          </p:cTn>
                        </p:par>
                        <p:par>
                          <p:cTn id="29" fill="hold">
                            <p:stCondLst>
                              <p:cond delay="0"/>
                            </p:stCondLst>
                            <p:childTnLst>
                              <p:par>
                                <p:cTn id="30" presetClass="path" nodeType="withEffect" presetSubtype="0" presetID="-1" grpId="6" accel="50000" decel="50000" fill="hold">
                                  <p:stCondLst>
                                    <p:cond delay="0"/>
                                  </p:stCondLst>
                                  <p:childTnLst>
                                    <p:animMotion path="M 0.000000 0.000000 L -0.008117 -0.864160" origin="layout" pathEditMode="relative">
                                      <p:cBhvr>
                                        <p:cTn id="31" dur="500" fill="hold"/>
                                        <p:tgtEl>
                                          <p:spTgt spid="93"/>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 grpId="1"/>
      <p:bldP build="whole" bldLvl="1" animBg="1" rev="0" advAuto="0" spid="78" grpId="3"/>
      <p:bldP build="whole" bldLvl="1" animBg="1" rev="0" advAuto="0" spid="88" grpId="4"/>
      <p:bldP build="whole" bldLvl="1" animBg="1" rev="0" advAuto="0" spid="88" grpId="5"/>
      <p:bldP build="whole" bldLvl="1" animBg="1" rev="0" advAuto="0" spid="80"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279" name="FIERCEPHISH"/>
          <p:cNvSpPr txBox="1"/>
          <p:nvPr/>
        </p:nvSpPr>
        <p:spPr>
          <a:xfrm rot="16200000">
            <a:off x="4206846" y="5396230"/>
            <a:ext cx="13716001" cy="2923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8200">
                <a:solidFill>
                  <a:schemeClr val="accent1"/>
                </a:solidFill>
                <a:latin typeface="Century Gothic"/>
                <a:ea typeface="Century Gothic"/>
                <a:cs typeface="Century Gothic"/>
                <a:sym typeface="Century Gothic"/>
              </a:defRPr>
            </a:lvl1pPr>
          </a:lstStyle>
          <a:p>
            <a:pPr/>
            <a:r>
              <a:t>FIERCEPHISH</a:t>
            </a:r>
          </a:p>
        </p:txBody>
      </p:sp>
      <p:sp>
        <p:nvSpPr>
          <p:cNvPr id="280"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281"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282" name="maxresdefault (1).jpg" descr="maxresdefault (1).jpg"/>
          <p:cNvPicPr>
            <a:picLocks noChangeAspect="1"/>
          </p:cNvPicPr>
          <p:nvPr/>
        </p:nvPicPr>
        <p:blipFill>
          <a:blip r:embed="rId3">
            <a:extLst/>
          </a:blip>
          <a:stretch>
            <a:fillRect/>
          </a:stretch>
        </p:blipFill>
        <p:spPr>
          <a:xfrm>
            <a:off x="15881715" y="519933"/>
            <a:ext cx="11252201" cy="11709401"/>
          </a:xfrm>
          <a:prstGeom prst="rect">
            <a:avLst/>
          </a:prstGeom>
          <a:ln w="12700">
            <a:miter lim="400000"/>
          </a:ln>
          <a:effectLst>
            <a:outerShdw sx="100000" sy="100000" kx="0" ky="0" algn="b" rotWithShape="0" blurRad="482600" dist="17240" dir="5400000">
              <a:srgbClr val="000000">
                <a:alpha val="75000"/>
              </a:srgbClr>
            </a:outerShdw>
          </a:effectLst>
        </p:spPr>
      </p:pic>
      <p:pic>
        <p:nvPicPr>
          <p:cNvPr id="283" name="woman-in-black-shirt-yelling-at-computer.jpg" descr="woman-in-black-shirt-yelling-at-computer.jpg"/>
          <p:cNvPicPr>
            <a:picLocks noChangeAspect="1"/>
          </p:cNvPicPr>
          <p:nvPr/>
        </p:nvPicPr>
        <p:blipFill>
          <a:blip r:embed="rId4">
            <a:extLst/>
          </a:blip>
          <a:stretch>
            <a:fillRect/>
          </a:stretch>
        </p:blipFill>
        <p:spPr>
          <a:xfrm>
            <a:off x="11890069" y="131636"/>
            <a:ext cx="7894588" cy="5889363"/>
          </a:xfrm>
          <a:prstGeom prst="rect">
            <a:avLst/>
          </a:prstGeom>
          <a:ln w="12700">
            <a:miter lim="400000"/>
          </a:ln>
          <a:effectLst>
            <a:outerShdw sx="100000" sy="100000" kx="0" ky="0" algn="b" rotWithShape="0" blurRad="482600" dist="17240" dir="5400000">
              <a:srgbClr val="000000">
                <a:alpha val="75000"/>
              </a:srgbClr>
            </a:outerShdw>
          </a:effectLst>
        </p:spPr>
      </p:pic>
      <p:pic>
        <p:nvPicPr>
          <p:cNvPr id="284" name="v852BbM.png" descr="v852BbM.png"/>
          <p:cNvPicPr>
            <a:picLocks noChangeAspect="1"/>
          </p:cNvPicPr>
          <p:nvPr/>
        </p:nvPicPr>
        <p:blipFill>
          <a:blip r:embed="rId5">
            <a:extLst/>
          </a:blip>
          <a:stretch>
            <a:fillRect/>
          </a:stretch>
        </p:blipFill>
        <p:spPr>
          <a:xfrm>
            <a:off x="11801601" y="7447606"/>
            <a:ext cx="12337021" cy="6072489"/>
          </a:xfrm>
          <a:prstGeom prst="rect">
            <a:avLst/>
          </a:prstGeom>
          <a:ln w="12700">
            <a:miter lim="400000"/>
          </a:ln>
          <a:effectLst>
            <a:outerShdw sx="100000" sy="100000" kx="0" ky="0" algn="b" rotWithShape="0" blurRad="482600" dist="17240" dir="5400000">
              <a:srgbClr val="000000">
                <a:alpha val="75000"/>
              </a:srgbClr>
            </a:outerShdw>
          </a:effectLst>
        </p:spPr>
      </p:pic>
      <p:sp>
        <p:nvSpPr>
          <p:cNvPr id="285" name="EX…"/>
          <p:cNvSpPr txBox="1"/>
          <p:nvPr/>
        </p:nvSpPr>
        <p:spPr>
          <a:xfrm>
            <a:off x="1969721"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a:t>
            </a:r>
          </a:p>
          <a:p>
            <a:pPr>
              <a:defRPr b="1" sz="11900">
                <a:latin typeface="Century Gothic"/>
                <a:ea typeface="Century Gothic"/>
                <a:cs typeface="Century Gothic"/>
                <a:sym typeface="Century Gothic"/>
              </a:defRPr>
            </a:pPr>
            <a:r>
              <a:t>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83"/>
                                        </p:tgtEl>
                                        <p:attrNameLst>
                                          <p:attrName>style.visibility</p:attrName>
                                        </p:attrNameLst>
                                      </p:cBhvr>
                                      <p:to>
                                        <p:strVal val="visible"/>
                                      </p:to>
                                    </p:set>
                                    <p:anim calcmode="lin" valueType="num">
                                      <p:cBhvr>
                                        <p:cTn id="7" dur="500" fill="hold"/>
                                        <p:tgtEl>
                                          <p:spTgt spid="283"/>
                                        </p:tgtEl>
                                        <p:attrNameLst>
                                          <p:attrName>ppt_w</p:attrName>
                                        </p:attrNameLst>
                                      </p:cBhvr>
                                      <p:tavLst>
                                        <p:tav tm="0">
                                          <p:val>
                                            <p:fltVal val="0"/>
                                          </p:val>
                                        </p:tav>
                                        <p:tav tm="100000">
                                          <p:val>
                                            <p:strVal val="#ppt_w"/>
                                          </p:val>
                                        </p:tav>
                                      </p:tavLst>
                                    </p:anim>
                                    <p:anim calcmode="lin" valueType="num">
                                      <p:cBhvr>
                                        <p:cTn id="8" dur="500" fill="hold"/>
                                        <p:tgtEl>
                                          <p:spTgt spid="28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82"/>
                                        </p:tgtEl>
                                        <p:attrNameLst>
                                          <p:attrName>style.visibility</p:attrName>
                                        </p:attrNameLst>
                                      </p:cBhvr>
                                      <p:to>
                                        <p:strVal val="visible"/>
                                      </p:to>
                                    </p:set>
                                    <p:anim calcmode="lin" valueType="num">
                                      <p:cBhvr>
                                        <p:cTn id="13" dur="500" fill="hold"/>
                                        <p:tgtEl>
                                          <p:spTgt spid="282"/>
                                        </p:tgtEl>
                                        <p:attrNameLst>
                                          <p:attrName>ppt_w</p:attrName>
                                        </p:attrNameLst>
                                      </p:cBhvr>
                                      <p:tavLst>
                                        <p:tav tm="0">
                                          <p:val>
                                            <p:fltVal val="0"/>
                                          </p:val>
                                        </p:tav>
                                        <p:tav tm="100000">
                                          <p:val>
                                            <p:strVal val="#ppt_w"/>
                                          </p:val>
                                        </p:tav>
                                      </p:tavLst>
                                    </p:anim>
                                    <p:anim calcmode="lin" valueType="num">
                                      <p:cBhvr>
                                        <p:cTn id="14" dur="500" fill="hold"/>
                                        <p:tgtEl>
                                          <p:spTgt spid="28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84"/>
                                        </p:tgtEl>
                                        <p:attrNameLst>
                                          <p:attrName>style.visibility</p:attrName>
                                        </p:attrNameLst>
                                      </p:cBhvr>
                                      <p:to>
                                        <p:strVal val="visible"/>
                                      </p:to>
                                    </p:set>
                                    <p:anim calcmode="lin" valueType="num">
                                      <p:cBhvr>
                                        <p:cTn id="19" dur="500" fill="hold"/>
                                        <p:tgtEl>
                                          <p:spTgt spid="284"/>
                                        </p:tgtEl>
                                        <p:attrNameLst>
                                          <p:attrName>ppt_w</p:attrName>
                                        </p:attrNameLst>
                                      </p:cBhvr>
                                      <p:tavLst>
                                        <p:tav tm="0">
                                          <p:val>
                                            <p:fltVal val="0"/>
                                          </p:val>
                                        </p:tav>
                                        <p:tav tm="100000">
                                          <p:val>
                                            <p:strVal val="#ppt_w"/>
                                          </p:val>
                                        </p:tav>
                                      </p:tavLst>
                                    </p:anim>
                                    <p:anim calcmode="lin" valueType="num">
                                      <p:cBhvr>
                                        <p:cTn id="20" dur="500" fill="hold"/>
                                        <p:tgtEl>
                                          <p:spTgt spid="2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2"/>
      <p:bldP build="whole" bldLvl="1" animBg="1" rev="0" advAuto="0" spid="284" grpId="3"/>
      <p:bldP build="whole" bldLvl="1" animBg="1" rev="0" advAuto="0" spid="283"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OP 10 VULNS"/>
          <p:cNvSpPr txBox="1"/>
          <p:nvPr/>
        </p:nvSpPr>
        <p:spPr>
          <a:xfrm rot="16200000">
            <a:off x="4017954" y="5916930"/>
            <a:ext cx="13716001" cy="1882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500">
                <a:solidFill>
                  <a:schemeClr val="accent1"/>
                </a:solidFill>
                <a:latin typeface="Century Gothic"/>
                <a:ea typeface="Century Gothic"/>
                <a:cs typeface="Century Gothic"/>
                <a:sym typeface="Century Gothic"/>
              </a:defRPr>
            </a:lvl1pPr>
          </a:lstStyle>
          <a:p>
            <a:pPr/>
            <a:r>
              <a:t>TOP 10 VULNS </a:t>
            </a:r>
          </a:p>
        </p:txBody>
      </p:sp>
      <p:sp>
        <p:nvSpPr>
          <p:cNvPr id="290"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291" name="Rectangle"/>
          <p:cNvSpPr/>
          <p:nvPr/>
        </p:nvSpPr>
        <p:spPr>
          <a:xfrm>
            <a:off x="11449281" y="1141353"/>
            <a:ext cx="9151708" cy="11433294"/>
          </a:xfrm>
          <a:prstGeom prst="rect">
            <a:avLst/>
          </a:prstGeom>
          <a:solidFill>
            <a:srgbClr val="46759F"/>
          </a:solidFill>
          <a:ln w="19050">
            <a:solidFill>
              <a:srgbClr val="F8F8F8"/>
            </a:solidFill>
            <a:miter/>
          </a:ln>
          <a:effectLst>
            <a:outerShdw sx="100000" sy="100000" kx="0" ky="0" algn="b" rotWithShape="0" blurRad="482600" dist="17240" dir="5400000">
              <a:srgbClr val="000000">
                <a:alpha val="75000"/>
              </a:srgbClr>
            </a:outerShdw>
          </a:effectLst>
        </p:spPr>
        <p:txBody>
          <a:bodyPr lIns="45719" rIns="45719" anchor="ctr"/>
          <a:lstStyle/>
          <a:p>
            <a:pPr>
              <a:defRPr>
                <a:solidFill>
                  <a:srgbClr val="F8F8F8"/>
                </a:solidFill>
              </a:defRPr>
            </a:pPr>
          </a:p>
        </p:txBody>
      </p:sp>
      <p:sp>
        <p:nvSpPr>
          <p:cNvPr id="292"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293"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294" name="EX…"/>
          <p:cNvSpPr txBox="1"/>
          <p:nvPr/>
        </p:nvSpPr>
        <p:spPr>
          <a:xfrm>
            <a:off x="1888078" y="3103879"/>
            <a:ext cx="5558027" cy="565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sp>
        <p:nvSpPr>
          <p:cNvPr id="295" name="CVE-2022-26352…"/>
          <p:cNvSpPr txBox="1"/>
          <p:nvPr/>
        </p:nvSpPr>
        <p:spPr>
          <a:xfrm>
            <a:off x="11531672" y="1021079"/>
            <a:ext cx="9409470" cy="11673841"/>
          </a:xfrm>
          <a:prstGeom prst="rect">
            <a:avLst/>
          </a:prstGeom>
          <a:ln w="12700">
            <a:miter lim="400000"/>
          </a:ln>
          <a:effectLst>
            <a:outerShdw sx="100000" sy="100000" kx="0" ky="0" algn="b" rotWithShape="0" blurRad="482600" dist="17240" dir="5400000">
              <a:srgbClr val="000000">
                <a:alpha val="75000"/>
              </a:srgbClr>
            </a:outerShdw>
          </a:effectLst>
          <a:extLst>
            <a:ext uri="{C572A759-6A51-4108-AA02-DFA0A04FC94B}">
              <ma14:wrappingTextBoxFlag xmlns:ma14="http://schemas.microsoft.com/office/mac/drawingml/2011/main" val="1"/>
            </a:ext>
          </a:extLst>
        </p:spPr>
        <p:txBody>
          <a:bodyPr wrap="none" lIns="45719" rIns="45719">
            <a:spAutoFit/>
          </a:bodyPr>
          <a:lstStyle/>
          <a:p>
            <a:pPr>
              <a:defRPr sz="9800">
                <a:solidFill>
                  <a:srgbClr val="FFFFFF"/>
                </a:solidFill>
              </a:defRPr>
            </a:pPr>
            <a:r>
              <a:t>CVE-2022-26352</a:t>
            </a:r>
          </a:p>
          <a:p>
            <a:pPr>
              <a:defRPr sz="9800">
                <a:solidFill>
                  <a:srgbClr val="FFFFFF"/>
                </a:solidFill>
              </a:defRPr>
            </a:pPr>
            <a:r>
              <a:t>CVE-2022-24706</a:t>
            </a:r>
          </a:p>
          <a:p>
            <a:pPr>
              <a:defRPr sz="9800">
                <a:solidFill>
                  <a:srgbClr val="FFFFFF"/>
                </a:solidFill>
              </a:defRPr>
            </a:pPr>
            <a:r>
              <a:t>CVE-2022-24112</a:t>
            </a:r>
          </a:p>
          <a:p>
            <a:pPr>
              <a:defRPr sz="9800">
                <a:solidFill>
                  <a:srgbClr val="FFFFFF"/>
                </a:solidFill>
              </a:defRPr>
            </a:pPr>
            <a:r>
              <a:t>CVE-2022-22963</a:t>
            </a:r>
          </a:p>
          <a:p>
            <a:pPr>
              <a:defRPr sz="9800">
                <a:solidFill>
                  <a:srgbClr val="FFFFFF"/>
                </a:solidFill>
              </a:defRPr>
            </a:pPr>
            <a:r>
              <a:t>CVE-2022-2294</a:t>
            </a:r>
          </a:p>
          <a:p>
            <a:pPr>
              <a:defRPr sz="9800">
                <a:solidFill>
                  <a:srgbClr val="FFFFFF"/>
                </a:solidFill>
              </a:defRPr>
            </a:pPr>
            <a:r>
              <a:t>CVE-2023-39226</a:t>
            </a:r>
          </a:p>
          <a:p>
            <a:pPr>
              <a:defRPr sz="9800">
                <a:solidFill>
                  <a:srgbClr val="FFFFFF"/>
                </a:solidFill>
              </a:defRPr>
            </a:pPr>
            <a:r>
              <a:t>CVE-2020-36193</a:t>
            </a:r>
          </a:p>
          <a:p>
            <a:pPr>
              <a:defRPr sz="9800">
                <a:solidFill>
                  <a:srgbClr val="FFFFFF"/>
                </a:solidFill>
              </a:defRPr>
            </a:pPr>
            <a:r>
              <a:t>CVE-2020-28949 </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00" name="OTHER VULNS"/>
          <p:cNvSpPr txBox="1"/>
          <p:nvPr/>
        </p:nvSpPr>
        <p:spPr>
          <a:xfrm rot="16200000">
            <a:off x="4017954" y="5916930"/>
            <a:ext cx="13716001" cy="1882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500">
                <a:solidFill>
                  <a:schemeClr val="accent1"/>
                </a:solidFill>
                <a:latin typeface="Century Gothic"/>
                <a:ea typeface="Century Gothic"/>
                <a:cs typeface="Century Gothic"/>
                <a:sym typeface="Century Gothic"/>
              </a:defRPr>
            </a:lvl1pPr>
          </a:lstStyle>
          <a:p>
            <a:pPr/>
            <a:r>
              <a:t>OTHER VULNS </a:t>
            </a:r>
          </a:p>
        </p:txBody>
      </p:sp>
      <p:sp>
        <p:nvSpPr>
          <p:cNvPr id="301"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302"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303" name="EX…"/>
          <p:cNvSpPr txBox="1"/>
          <p:nvPr/>
        </p:nvSpPr>
        <p:spPr>
          <a:xfrm>
            <a:off x="1888078" y="3103879"/>
            <a:ext cx="5558027" cy="565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sp>
        <p:nvSpPr>
          <p:cNvPr id="304" name="CVE-2017-11882…"/>
          <p:cNvSpPr txBox="1"/>
          <p:nvPr/>
        </p:nvSpPr>
        <p:spPr>
          <a:xfrm>
            <a:off x="11397987" y="1301242"/>
            <a:ext cx="11420973" cy="11324591"/>
          </a:xfrm>
          <a:prstGeom prst="rect">
            <a:avLst/>
          </a:prstGeom>
          <a:solidFill>
            <a:srgbClr val="000000"/>
          </a:solidFill>
          <a:ln w="12700">
            <a:miter lim="400000"/>
          </a:ln>
          <a:effectLst>
            <a:outerShdw sx="100000" sy="100000" kx="0" ky="0" algn="b" rotWithShape="0" blurRad="482600" dist="17240" dir="5400000">
              <a:srgbClr val="000000">
                <a:alpha val="75000"/>
              </a:srgbClr>
            </a:outerShdw>
          </a:effectLst>
          <a:extLst>
            <a:ext uri="{C572A759-6A51-4108-AA02-DFA0A04FC94B}">
              <ma14:wrappingTextBoxFlag xmlns:ma14="http://schemas.microsoft.com/office/mac/drawingml/2011/main" val="1"/>
            </a:ext>
          </a:extLst>
        </p:spPr>
        <p:txBody>
          <a:bodyPr lIns="45719" rIns="45719">
            <a:spAutoFit/>
          </a:bodyPr>
          <a:lstStyle/>
          <a:p>
            <a:pPr marL="511342" indent="-511342">
              <a:lnSpc>
                <a:spcPct val="150000"/>
              </a:lnSpc>
              <a:buSzPct val="100000"/>
              <a:buChar char="•"/>
              <a:defRPr sz="5100">
                <a:latin typeface="Calibri Light"/>
                <a:ea typeface="Calibri Light"/>
                <a:cs typeface="Calibri Light"/>
                <a:sym typeface="Calibri Light"/>
              </a:defRPr>
            </a:pPr>
            <a:r>
              <a:t>CVE-2017-11882</a:t>
            </a:r>
          </a:p>
          <a:p>
            <a:pPr marL="511342" indent="-511342">
              <a:lnSpc>
                <a:spcPct val="150000"/>
              </a:lnSpc>
              <a:buSzPct val="100000"/>
              <a:buChar char="•"/>
              <a:defRPr sz="5100">
                <a:latin typeface="Calibri Light"/>
                <a:ea typeface="Calibri Light"/>
                <a:cs typeface="Calibri Light"/>
                <a:sym typeface="Calibri Light"/>
              </a:defRPr>
            </a:pPr>
            <a:r>
              <a:t>CVE-2017-0199</a:t>
            </a:r>
          </a:p>
          <a:p>
            <a:pPr marL="511342" indent="-511342">
              <a:lnSpc>
                <a:spcPct val="150000"/>
              </a:lnSpc>
              <a:buSzPct val="100000"/>
              <a:buChar char="•"/>
              <a:defRPr sz="5100">
                <a:latin typeface="Calibri Light"/>
                <a:ea typeface="Calibri Light"/>
                <a:cs typeface="Calibri Light"/>
                <a:sym typeface="Calibri Light"/>
              </a:defRPr>
            </a:pPr>
            <a:r>
              <a:t>CVE-2017-5638</a:t>
            </a:r>
          </a:p>
          <a:p>
            <a:pPr marL="511342" indent="-511342">
              <a:lnSpc>
                <a:spcPct val="150000"/>
              </a:lnSpc>
              <a:buSzPct val="100000"/>
              <a:buChar char="•"/>
              <a:defRPr sz="5100">
                <a:latin typeface="Calibri Light"/>
                <a:ea typeface="Calibri Light"/>
                <a:cs typeface="Calibri Light"/>
                <a:sym typeface="Calibri Light"/>
              </a:defRPr>
            </a:pPr>
            <a:r>
              <a:t>CVE-2012-0158</a:t>
            </a:r>
          </a:p>
          <a:p>
            <a:pPr marL="511342" indent="-511342">
              <a:lnSpc>
                <a:spcPct val="150000"/>
              </a:lnSpc>
              <a:buSzPct val="100000"/>
              <a:buChar char="•"/>
              <a:defRPr sz="5100">
                <a:latin typeface="Calibri Light"/>
                <a:ea typeface="Calibri Light"/>
                <a:cs typeface="Calibri Light"/>
                <a:sym typeface="Calibri Light"/>
              </a:defRPr>
            </a:pPr>
            <a:r>
              <a:t>CVE-2019-0604</a:t>
            </a:r>
          </a:p>
          <a:p>
            <a:pPr marL="511342" indent="-511342">
              <a:lnSpc>
                <a:spcPct val="150000"/>
              </a:lnSpc>
              <a:buSzPct val="100000"/>
              <a:buChar char="•"/>
              <a:defRPr sz="5100">
                <a:latin typeface="Calibri Light"/>
                <a:ea typeface="Calibri Light"/>
                <a:cs typeface="Calibri Light"/>
                <a:sym typeface="Calibri Light"/>
              </a:defRPr>
            </a:pPr>
            <a:r>
              <a:t>CVE-2017-0143</a:t>
            </a:r>
          </a:p>
          <a:p>
            <a:pPr marL="511342" indent="-511342">
              <a:lnSpc>
                <a:spcPct val="150000"/>
              </a:lnSpc>
              <a:buSzPct val="100000"/>
              <a:buChar char="•"/>
              <a:defRPr sz="5100">
                <a:latin typeface="Calibri Light"/>
                <a:ea typeface="Calibri Light"/>
                <a:cs typeface="Calibri Light"/>
                <a:sym typeface="Calibri Light"/>
              </a:defRPr>
            </a:pPr>
            <a:r>
              <a:t>CVE-2018-4878</a:t>
            </a:r>
          </a:p>
          <a:p>
            <a:pPr marL="511342" indent="-511342">
              <a:lnSpc>
                <a:spcPct val="150000"/>
              </a:lnSpc>
              <a:buSzPct val="100000"/>
              <a:buChar char="•"/>
              <a:defRPr sz="5100">
                <a:latin typeface="Calibri Light"/>
                <a:ea typeface="Calibri Light"/>
                <a:cs typeface="Calibri Light"/>
                <a:sym typeface="Calibri Light"/>
              </a:defRPr>
            </a:pPr>
            <a:r>
              <a:t>CVE-2017-8759</a:t>
            </a:r>
          </a:p>
          <a:p>
            <a:pPr marL="511342" indent="-511342">
              <a:lnSpc>
                <a:spcPct val="150000"/>
              </a:lnSpc>
              <a:buSzPct val="100000"/>
              <a:buChar char="•"/>
              <a:defRPr sz="5100">
                <a:latin typeface="Calibri Light"/>
                <a:ea typeface="Calibri Light"/>
                <a:cs typeface="Calibri Light"/>
                <a:sym typeface="Calibri Light"/>
              </a:defRPr>
            </a:pPr>
            <a:r>
              <a:t>CVE-2015-1641</a:t>
            </a:r>
          </a:p>
          <a:p>
            <a:pPr marL="511342" indent="-511342">
              <a:lnSpc>
                <a:spcPct val="150000"/>
              </a:lnSpc>
              <a:buSzPct val="100000"/>
              <a:buChar char="•"/>
              <a:defRPr sz="5100">
                <a:latin typeface="Calibri Light"/>
                <a:ea typeface="Calibri Light"/>
                <a:cs typeface="Calibri Light"/>
                <a:sym typeface="Calibri Light"/>
              </a:defRPr>
            </a:pPr>
            <a:r>
              <a:t>CVE-2018-7600</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09" name="Rectangle"/>
          <p:cNvSpPr/>
          <p:nvPr/>
        </p:nvSpPr>
        <p:spPr>
          <a:xfrm>
            <a:off x="3148025" y="0"/>
            <a:ext cx="6689112" cy="13716001"/>
          </a:xfrm>
          <a:prstGeom prst="rect">
            <a:avLst/>
          </a:prstGeom>
          <a:solidFill>
            <a:srgbClr val="000000"/>
          </a:solidFill>
          <a:ln w="12700">
            <a:miter lim="400000"/>
          </a:ln>
        </p:spPr>
        <p:txBody>
          <a:bodyPr lIns="45719" rIns="45719" anchor="ctr"/>
          <a:lstStyle/>
          <a:p>
            <a:pPr algn="ctr">
              <a:defRPr>
                <a:solidFill>
                  <a:srgbClr val="F8F8F8"/>
                </a:solidFill>
              </a:defRPr>
            </a:pPr>
          </a:p>
        </p:txBody>
      </p:sp>
      <p:sp>
        <p:nvSpPr>
          <p:cNvPr id="310" name="Rectangle"/>
          <p:cNvSpPr/>
          <p:nvPr/>
        </p:nvSpPr>
        <p:spPr>
          <a:xfrm>
            <a:off x="2698916"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311" name="EXPLOIT DEFENSE"/>
          <p:cNvSpPr txBox="1"/>
          <p:nvPr/>
        </p:nvSpPr>
        <p:spPr>
          <a:xfrm>
            <a:off x="-793123" y="934569"/>
            <a:ext cx="14571408" cy="165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EXPLOIT </a:t>
            </a:r>
            <a:r>
              <a:rPr>
                <a:solidFill>
                  <a:srgbClr val="E7E6E6"/>
                </a:solidFill>
              </a:rPr>
              <a:t>DEFENSE</a:t>
            </a:r>
          </a:p>
        </p:txBody>
      </p:sp>
      <p:sp>
        <p:nvSpPr>
          <p:cNvPr id="312" name="Rectangle"/>
          <p:cNvSpPr/>
          <p:nvPr/>
        </p:nvSpPr>
        <p:spPr>
          <a:xfrm>
            <a:off x="934296" y="360242"/>
            <a:ext cx="11293973" cy="2802195"/>
          </a:xfrm>
          <a:prstGeom prst="rect">
            <a:avLst/>
          </a:prstGeom>
          <a:ln w="127000">
            <a:solidFill>
              <a:srgbClr val="E7E6E6"/>
            </a:solidFill>
            <a:miter/>
          </a:ln>
        </p:spPr>
        <p:txBody>
          <a:bodyPr lIns="45719" rIns="45719" anchor="ctr"/>
          <a:lstStyle/>
          <a:p>
            <a:pPr algn="ctr">
              <a:defRPr>
                <a:solidFill>
                  <a:srgbClr val="F8F8F8"/>
                </a:solidFill>
              </a:defRPr>
            </a:pPr>
          </a:p>
        </p:txBody>
      </p:sp>
      <p:sp>
        <p:nvSpPr>
          <p:cNvPr id="313" name="GOOD Awareness training…"/>
          <p:cNvSpPr txBox="1"/>
          <p:nvPr/>
        </p:nvSpPr>
        <p:spPr>
          <a:xfrm>
            <a:off x="10534373" y="4923290"/>
            <a:ext cx="11420973" cy="3964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GOOD Awareness training</a:t>
            </a:r>
          </a:p>
          <a:p>
            <a:pPr lvl="1" marL="892342" indent="-511342">
              <a:buSzPct val="100000"/>
              <a:buChar char="•"/>
              <a:defRPr sz="5100">
                <a:latin typeface="Calibri Light"/>
                <a:ea typeface="Calibri Light"/>
                <a:cs typeface="Calibri Light"/>
                <a:sym typeface="Calibri Light"/>
              </a:defRPr>
            </a:pPr>
            <a:r>
              <a:t>Phish Yourself</a:t>
            </a:r>
          </a:p>
          <a:p>
            <a:pPr marL="511342" indent="-511342">
              <a:buSzPct val="100000"/>
              <a:buChar char="•"/>
              <a:defRPr sz="5100">
                <a:latin typeface="Calibri Light"/>
                <a:ea typeface="Calibri Light"/>
                <a:cs typeface="Calibri Light"/>
                <a:sym typeface="Calibri Light"/>
              </a:defRPr>
            </a:pPr>
            <a:r>
              <a:t>Make users take ownership </a:t>
            </a:r>
          </a:p>
          <a:p>
            <a:pPr lvl="1" marL="892342" indent="-511342">
              <a:buSzPct val="100000"/>
              <a:buChar char="•"/>
              <a:defRPr sz="5100">
                <a:latin typeface="Calibri Light"/>
                <a:ea typeface="Calibri Light"/>
                <a:cs typeface="Calibri Light"/>
                <a:sym typeface="Calibri Light"/>
              </a:defRPr>
            </a:pPr>
            <a:r>
              <a:t>Offer pos. and neg. reinforcement</a:t>
            </a:r>
          </a:p>
          <a:p>
            <a:pPr lvl="1" marL="892342" indent="-511342">
              <a:buSzPct val="100000"/>
              <a:buChar char="•"/>
              <a:defRPr sz="5100">
                <a:latin typeface="Calibri Light"/>
                <a:ea typeface="Calibri Light"/>
                <a:cs typeface="Calibri Light"/>
                <a:sym typeface="Calibri Light"/>
              </a:defRPr>
            </a:pPr>
            <a:r>
              <a:t>Does HR enforce your AUP?</a:t>
            </a:r>
          </a:p>
        </p:txBody>
      </p:sp>
      <p:sp>
        <p:nvSpPr>
          <p:cNvPr id="314" name="//   Phishing"/>
          <p:cNvSpPr txBox="1"/>
          <p:nvPr/>
        </p:nvSpPr>
        <p:spPr>
          <a:xfrm>
            <a:off x="8736983" y="3722586"/>
            <a:ext cx="12873419" cy="1272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0">
                <a:solidFill>
                  <a:schemeClr val="accent1"/>
                </a:solidFill>
              </a:defRPr>
            </a:pPr>
            <a:r>
              <a:t>// </a:t>
            </a:r>
            <a:r>
              <a:rPr>
                <a:solidFill>
                  <a:srgbClr val="E7E6E6"/>
                </a:solidFill>
              </a:rPr>
              <a:t>  Phishing</a:t>
            </a:r>
          </a:p>
        </p:txBody>
      </p:sp>
      <p:sp>
        <p:nvSpPr>
          <p:cNvPr id="315" name="MFA Solution…"/>
          <p:cNvSpPr txBox="1"/>
          <p:nvPr/>
        </p:nvSpPr>
        <p:spPr>
          <a:xfrm>
            <a:off x="10534373" y="10547817"/>
            <a:ext cx="11420973" cy="319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MFA Solution</a:t>
            </a:r>
          </a:p>
          <a:p>
            <a:pPr marL="511342" indent="-511342">
              <a:buSzPct val="100000"/>
              <a:buChar char="•"/>
              <a:defRPr sz="5100">
                <a:latin typeface="Calibri Light"/>
                <a:ea typeface="Calibri Light"/>
                <a:cs typeface="Calibri Light"/>
                <a:sym typeface="Calibri Light"/>
              </a:defRPr>
            </a:pPr>
            <a:r>
              <a:t>Lockdown EWS queries</a:t>
            </a:r>
          </a:p>
          <a:p>
            <a:pPr marL="511342" indent="-511342">
              <a:buSzPct val="100000"/>
              <a:buChar char="•"/>
              <a:defRPr sz="5100">
                <a:latin typeface="Calibri Light"/>
                <a:ea typeface="Calibri Light"/>
                <a:cs typeface="Calibri Light"/>
                <a:sym typeface="Calibri Light"/>
              </a:defRPr>
            </a:pPr>
            <a:r>
              <a:t>Alert / throttle on anomalous traffic volumes</a:t>
            </a:r>
          </a:p>
        </p:txBody>
      </p:sp>
      <p:sp>
        <p:nvSpPr>
          <p:cNvPr id="316" name="//   Bruteforcing / Guessing"/>
          <p:cNvSpPr txBox="1"/>
          <p:nvPr/>
        </p:nvSpPr>
        <p:spPr>
          <a:xfrm>
            <a:off x="8756687" y="9282390"/>
            <a:ext cx="13701383" cy="1272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0">
                <a:solidFill>
                  <a:schemeClr val="accent1"/>
                </a:solidFill>
              </a:defRPr>
            </a:pPr>
            <a:r>
              <a:t>// </a:t>
            </a:r>
            <a:r>
              <a:rPr>
                <a:solidFill>
                  <a:srgbClr val="E7E6E6"/>
                </a:solidFill>
              </a:rPr>
              <a:t>  Bruteforcing / Guessing</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21" name="Rectangle"/>
          <p:cNvSpPr/>
          <p:nvPr/>
        </p:nvSpPr>
        <p:spPr>
          <a:xfrm>
            <a:off x="3148025" y="0"/>
            <a:ext cx="6689112" cy="13716001"/>
          </a:xfrm>
          <a:prstGeom prst="rect">
            <a:avLst/>
          </a:prstGeom>
          <a:solidFill>
            <a:srgbClr val="000000"/>
          </a:solidFill>
          <a:ln w="12700">
            <a:miter lim="400000"/>
          </a:ln>
        </p:spPr>
        <p:txBody>
          <a:bodyPr lIns="45719" rIns="45719" anchor="ctr"/>
          <a:lstStyle/>
          <a:p>
            <a:pPr algn="ctr">
              <a:defRPr>
                <a:solidFill>
                  <a:srgbClr val="F8F8F8"/>
                </a:solidFill>
              </a:defRPr>
            </a:pPr>
          </a:p>
        </p:txBody>
      </p:sp>
      <p:sp>
        <p:nvSpPr>
          <p:cNvPr id="322" name="Rectangle"/>
          <p:cNvSpPr/>
          <p:nvPr/>
        </p:nvSpPr>
        <p:spPr>
          <a:xfrm>
            <a:off x="2698916"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323" name="EXPLOIT DEFENSE"/>
          <p:cNvSpPr txBox="1"/>
          <p:nvPr/>
        </p:nvSpPr>
        <p:spPr>
          <a:xfrm>
            <a:off x="-793123" y="934569"/>
            <a:ext cx="14571408" cy="165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EXPLOIT </a:t>
            </a:r>
            <a:r>
              <a:rPr>
                <a:solidFill>
                  <a:srgbClr val="E7E6E6"/>
                </a:solidFill>
              </a:rPr>
              <a:t>DEFENSE</a:t>
            </a:r>
          </a:p>
        </p:txBody>
      </p:sp>
      <p:sp>
        <p:nvSpPr>
          <p:cNvPr id="324" name="Awareness training!…"/>
          <p:cNvSpPr txBox="1"/>
          <p:nvPr/>
        </p:nvSpPr>
        <p:spPr>
          <a:xfrm>
            <a:off x="10694027" y="4587891"/>
            <a:ext cx="11420973" cy="8613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Awareness training!</a:t>
            </a:r>
          </a:p>
          <a:p>
            <a:pPr lvl="1" marL="892342" indent="-511342">
              <a:buSzPct val="100000"/>
              <a:buChar char="•"/>
              <a:defRPr sz="5100">
                <a:latin typeface="Calibri Light"/>
                <a:ea typeface="Calibri Light"/>
                <a:cs typeface="Calibri Light"/>
                <a:sym typeface="Calibri Light"/>
              </a:defRPr>
            </a:pPr>
            <a:r>
              <a:t>Use whole sentences</a:t>
            </a:r>
          </a:p>
          <a:p>
            <a:pPr lvl="1" marL="892342" indent="-511342">
              <a:buSzPct val="100000"/>
              <a:buChar char="•"/>
              <a:defRPr sz="5100">
                <a:latin typeface="Calibri Light"/>
                <a:ea typeface="Calibri Light"/>
                <a:cs typeface="Calibri Light"/>
                <a:sym typeface="Calibri Light"/>
              </a:defRPr>
            </a:pPr>
            <a:r>
              <a:t>No dictionary words in short PWs</a:t>
            </a:r>
          </a:p>
          <a:p>
            <a:pPr lvl="1" marL="892342" indent="-511342">
              <a:buSzPct val="100000"/>
              <a:buChar char="•"/>
              <a:defRPr sz="5100">
                <a:latin typeface="Calibri Light"/>
                <a:ea typeface="Calibri Light"/>
                <a:cs typeface="Calibri Light"/>
                <a:sym typeface="Calibri Light"/>
              </a:defRPr>
            </a:pPr>
            <a:r>
              <a:t>No patterns!</a:t>
            </a:r>
          </a:p>
          <a:p>
            <a:pPr lvl="1" marL="892342" indent="-511342">
              <a:buSzPct val="100000"/>
              <a:buChar char="•"/>
              <a:defRPr sz="5100">
                <a:latin typeface="Calibri Light"/>
                <a:ea typeface="Calibri Light"/>
                <a:cs typeface="Calibri Light"/>
                <a:sym typeface="Calibri Light"/>
              </a:defRPr>
            </a:pPr>
            <a:r>
              <a:t>No U=P !</a:t>
            </a:r>
          </a:p>
          <a:p>
            <a:pPr lvl="1" marL="892342" indent="-511342">
              <a:buSzPct val="100000"/>
              <a:buChar char="•"/>
              <a:defRPr sz="5100">
                <a:latin typeface="Calibri Light"/>
                <a:ea typeface="Calibri Light"/>
                <a:cs typeface="Calibri Light"/>
                <a:sym typeface="Calibri Light"/>
              </a:defRPr>
            </a:pPr>
            <a:r>
              <a:t>&gt; 14 characters+</a:t>
            </a:r>
          </a:p>
          <a:p>
            <a:pPr lvl="1" marL="892342" indent="-511342">
              <a:buSzPct val="100000"/>
              <a:buChar char="•"/>
              <a:defRPr sz="5100">
                <a:latin typeface="Calibri Light"/>
                <a:ea typeface="Calibri Light"/>
                <a:cs typeface="Calibri Light"/>
                <a:sym typeface="Calibri Light"/>
              </a:defRPr>
            </a:pPr>
            <a:r>
              <a:t>ENFORCE THIS.</a:t>
            </a:r>
          </a:p>
          <a:p>
            <a:pPr lvl="1" marL="892342" indent="-511342">
              <a:buSzPct val="100000"/>
              <a:buChar char="•"/>
              <a:defRPr sz="5100">
                <a:latin typeface="Calibri Light"/>
                <a:ea typeface="Calibri Light"/>
                <a:cs typeface="Calibri Light"/>
                <a:sym typeface="Calibri Light"/>
              </a:defRPr>
            </a:pPr>
            <a:r>
              <a:t>AUDIT YOUR HASHES</a:t>
            </a:r>
          </a:p>
          <a:p>
            <a:pPr lvl="2" marL="1273342" indent="-511342">
              <a:buSzPct val="100000"/>
              <a:buChar char="•"/>
              <a:defRPr sz="5100">
                <a:latin typeface="Calibri Light"/>
                <a:ea typeface="Calibri Light"/>
                <a:cs typeface="Calibri Light"/>
                <a:sym typeface="Calibri Light"/>
              </a:defRPr>
            </a:pPr>
            <a:r>
              <a:t>Check for dupes</a:t>
            </a:r>
          </a:p>
          <a:p>
            <a:pPr lvl="1" marL="892342" indent="-511342">
              <a:buSzPct val="100000"/>
              <a:buChar char="•"/>
              <a:defRPr sz="5100">
                <a:latin typeface="Calibri Light"/>
                <a:ea typeface="Calibri Light"/>
                <a:cs typeface="Calibri Light"/>
                <a:sym typeface="Calibri Light"/>
              </a:defRPr>
            </a:pPr>
            <a:r>
              <a:t>MFA</a:t>
            </a:r>
          </a:p>
          <a:p>
            <a:pPr lvl="1" marL="892342" indent="-511342">
              <a:buSzPct val="100000"/>
              <a:buChar char="•"/>
              <a:defRPr sz="5100">
                <a:latin typeface="Calibri Light"/>
                <a:ea typeface="Calibri Light"/>
                <a:cs typeface="Calibri Light"/>
                <a:sym typeface="Calibri Light"/>
              </a:defRPr>
            </a:pPr>
            <a:r>
              <a:t>Stop using passwords</a:t>
            </a:r>
          </a:p>
        </p:txBody>
      </p:sp>
      <p:sp>
        <p:nvSpPr>
          <p:cNvPr id="325" name="//   Password Bias \ Reuse"/>
          <p:cNvSpPr txBox="1"/>
          <p:nvPr/>
        </p:nvSpPr>
        <p:spPr>
          <a:xfrm>
            <a:off x="8613428" y="3434112"/>
            <a:ext cx="13501572" cy="1272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8000">
                <a:solidFill>
                  <a:schemeClr val="accent1"/>
                </a:solidFill>
              </a:defRPr>
            </a:pPr>
            <a:r>
              <a:t>// </a:t>
            </a:r>
            <a:r>
              <a:rPr>
                <a:solidFill>
                  <a:srgbClr val="E7E6E6"/>
                </a:solidFill>
              </a:rPr>
              <a:t>  Password Bias \ Reuse</a:t>
            </a:r>
          </a:p>
        </p:txBody>
      </p:sp>
      <p:sp>
        <p:nvSpPr>
          <p:cNvPr id="326" name="Rectangle"/>
          <p:cNvSpPr/>
          <p:nvPr/>
        </p:nvSpPr>
        <p:spPr>
          <a:xfrm>
            <a:off x="934296" y="360242"/>
            <a:ext cx="11293973" cy="2802195"/>
          </a:xfrm>
          <a:prstGeom prst="rect">
            <a:avLst/>
          </a:prstGeom>
          <a:ln w="127000">
            <a:solidFill>
              <a:srgbClr val="E7E6E6"/>
            </a:solidFill>
            <a:miter/>
          </a:ln>
        </p:spPr>
        <p:txBody>
          <a:bodyPr lIns="45719" rIns="45719" anchor="ctr"/>
          <a:lstStyle/>
          <a:p>
            <a:pPr algn="ctr">
              <a:defRPr>
                <a:solidFill>
                  <a:srgbClr val="F8F8F8"/>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Rectangle"/>
          <p:cNvSpPr/>
          <p:nvPr/>
        </p:nvSpPr>
        <p:spPr>
          <a:xfrm>
            <a:off x="5450530" y="4003071"/>
            <a:ext cx="13952037" cy="5709858"/>
          </a:xfrm>
          <a:prstGeom prst="rect">
            <a:avLst/>
          </a:prstGeom>
          <a:ln w="127000">
            <a:solidFill>
              <a:srgbClr val="E7E6E6"/>
            </a:solidFill>
            <a:miter/>
          </a:ln>
        </p:spPr>
        <p:txBody>
          <a:bodyPr lIns="45719" rIns="45719" anchor="ctr"/>
          <a:lstStyle/>
          <a:p>
            <a:pPr algn="ctr">
              <a:defRPr>
                <a:solidFill>
                  <a:schemeClr val="accent3"/>
                </a:solidFill>
              </a:defRPr>
            </a:pPr>
          </a:p>
        </p:txBody>
      </p:sp>
      <p:sp>
        <p:nvSpPr>
          <p:cNvPr id="331" name="POST…"/>
          <p:cNvSpPr txBox="1"/>
          <p:nvPr/>
        </p:nvSpPr>
        <p:spPr>
          <a:xfrm>
            <a:off x="4899946" y="4691379"/>
            <a:ext cx="14571408" cy="433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3600">
                <a:solidFill>
                  <a:schemeClr val="accent3">
                    <a:lumOff val="8823"/>
                  </a:schemeClr>
                </a:solidFill>
                <a:latin typeface="Century Gothic"/>
                <a:ea typeface="Century Gothic"/>
                <a:cs typeface="Century Gothic"/>
                <a:sym typeface="Century Gothic"/>
              </a:defRPr>
            </a:pPr>
            <a:r>
              <a:t>POST</a:t>
            </a:r>
          </a:p>
          <a:p>
            <a:pPr algn="ctr">
              <a:defRPr b="1" sz="13600">
                <a:solidFill>
                  <a:schemeClr val="accent3">
                    <a:lumOff val="8823"/>
                  </a:schemeClr>
                </a:solidFill>
                <a:latin typeface="Century Gothic"/>
                <a:ea typeface="Century Gothic"/>
                <a:cs typeface="Century Gothic"/>
                <a:sym typeface="Century Gothic"/>
              </a:defRPr>
            </a:pPr>
            <a:r>
              <a:t>EXPLOITATION</a:t>
            </a:r>
          </a:p>
        </p:txBody>
      </p:sp>
      <p:sp>
        <p:nvSpPr>
          <p:cNvPr id="332" name="Shape"/>
          <p:cNvSpPr/>
          <p:nvPr/>
        </p:nvSpPr>
        <p:spPr>
          <a:xfrm>
            <a:off x="6173044" y="273619"/>
            <a:ext cx="12507008" cy="13168762"/>
          </a:xfrm>
          <a:custGeom>
            <a:avLst/>
            <a:gdLst/>
            <a:ahLst/>
            <a:cxnLst>
              <a:cxn ang="0">
                <a:pos x="wd2" y="hd2"/>
              </a:cxn>
              <a:cxn ang="5400000">
                <a:pos x="wd2" y="hd2"/>
              </a:cxn>
              <a:cxn ang="10800000">
                <a:pos x="wd2" y="hd2"/>
              </a:cxn>
              <a:cxn ang="16200000">
                <a:pos x="wd2" y="hd2"/>
              </a:cxn>
            </a:cxnLst>
            <a:rect l="0" t="0" r="r" b="b"/>
            <a:pathLst>
              <a:path w="20929" h="20825" fill="norm" stroke="1" extrusionOk="0">
                <a:moveTo>
                  <a:pt x="18881" y="1992"/>
                </a:moveTo>
                <a:cubicBezTo>
                  <a:pt x="16772" y="352"/>
                  <a:pt x="14289" y="-538"/>
                  <a:pt x="13446" y="352"/>
                </a:cubicBezTo>
                <a:cubicBezTo>
                  <a:pt x="10541" y="3210"/>
                  <a:pt x="10541" y="3210"/>
                  <a:pt x="10541" y="3210"/>
                </a:cubicBezTo>
                <a:cubicBezTo>
                  <a:pt x="10119" y="3632"/>
                  <a:pt x="9744" y="5319"/>
                  <a:pt x="9744" y="6959"/>
                </a:cubicBezTo>
                <a:cubicBezTo>
                  <a:pt x="139" y="16470"/>
                  <a:pt x="139" y="16470"/>
                  <a:pt x="139" y="16470"/>
                </a:cubicBezTo>
                <a:cubicBezTo>
                  <a:pt x="-236" y="16892"/>
                  <a:pt x="139" y="18579"/>
                  <a:pt x="1404" y="19422"/>
                </a:cubicBezTo>
                <a:cubicBezTo>
                  <a:pt x="2669" y="20687"/>
                  <a:pt x="3934" y="21062"/>
                  <a:pt x="4356" y="20687"/>
                </a:cubicBezTo>
                <a:cubicBezTo>
                  <a:pt x="13867" y="11082"/>
                  <a:pt x="13867" y="11082"/>
                  <a:pt x="13867" y="11082"/>
                </a:cubicBezTo>
                <a:cubicBezTo>
                  <a:pt x="15507" y="11082"/>
                  <a:pt x="17194" y="10707"/>
                  <a:pt x="17616" y="10285"/>
                </a:cubicBezTo>
                <a:cubicBezTo>
                  <a:pt x="20521" y="7380"/>
                  <a:pt x="20521" y="7380"/>
                  <a:pt x="20521" y="7380"/>
                </a:cubicBezTo>
                <a:cubicBezTo>
                  <a:pt x="21364" y="6537"/>
                  <a:pt x="20942" y="4054"/>
                  <a:pt x="18881" y="1992"/>
                </a:cubicBezTo>
                <a:close/>
                <a:moveTo>
                  <a:pt x="8479" y="11504"/>
                </a:moveTo>
                <a:cubicBezTo>
                  <a:pt x="8057" y="11082"/>
                  <a:pt x="8057" y="10285"/>
                  <a:pt x="8901" y="9864"/>
                </a:cubicBezTo>
                <a:cubicBezTo>
                  <a:pt x="9322" y="9020"/>
                  <a:pt x="10119" y="9020"/>
                  <a:pt x="10541" y="9442"/>
                </a:cubicBezTo>
                <a:cubicBezTo>
                  <a:pt x="10962" y="9864"/>
                  <a:pt x="10962" y="10707"/>
                  <a:pt x="10119" y="11082"/>
                </a:cubicBezTo>
                <a:cubicBezTo>
                  <a:pt x="9744" y="11925"/>
                  <a:pt x="8901" y="11925"/>
                  <a:pt x="8479" y="11504"/>
                </a:cubicBezTo>
                <a:close/>
                <a:moveTo>
                  <a:pt x="16351" y="4897"/>
                </a:moveTo>
                <a:cubicBezTo>
                  <a:pt x="14711" y="3210"/>
                  <a:pt x="14289" y="1149"/>
                  <a:pt x="14289" y="1149"/>
                </a:cubicBezTo>
                <a:cubicBezTo>
                  <a:pt x="14711" y="727"/>
                  <a:pt x="16351" y="1524"/>
                  <a:pt x="18037" y="2836"/>
                </a:cubicBezTo>
                <a:cubicBezTo>
                  <a:pt x="19677" y="4475"/>
                  <a:pt x="20099" y="6115"/>
                  <a:pt x="19677" y="6537"/>
                </a:cubicBezTo>
                <a:cubicBezTo>
                  <a:pt x="19677" y="6537"/>
                  <a:pt x="17616" y="6115"/>
                  <a:pt x="16351" y="4897"/>
                </a:cubicBezTo>
                <a:close/>
              </a:path>
            </a:pathLst>
          </a:custGeom>
          <a:solidFill>
            <a:schemeClr val="accent3">
              <a:lumOff val="-12941"/>
              <a:alpha val="16869"/>
            </a:schemeClr>
          </a:solidFill>
          <a:ln w="12700">
            <a:miter lim="400000"/>
          </a:ln>
        </p:spPr>
        <p:txBody>
          <a:bodyPr lIns="45719" rIns="45719" anchor="ctr"/>
          <a:lstStyle/>
          <a:p>
            <a:pPr>
              <a:defRPr>
                <a:solidFill>
                  <a:schemeClr val="accent3"/>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330"/>
                                        </p:tgtEl>
                                        <p:attrNameLst>
                                          <p:attrName>style.visibility</p:attrName>
                                        </p:attrNameLst>
                                      </p:cBhvr>
                                      <p:to>
                                        <p:strVal val="visible"/>
                                      </p:to>
                                    </p:set>
                                    <p:anim calcmode="lin" valueType="num">
                                      <p:cBhvr>
                                        <p:cTn id="7" dur="1000" fill="hold"/>
                                        <p:tgtEl>
                                          <p:spTgt spid="330"/>
                                        </p:tgtEl>
                                        <p:attrNameLst>
                                          <p:attrName>ppt_x</p:attrName>
                                        </p:attrNameLst>
                                      </p:cBhvr>
                                      <p:tavLst>
                                        <p:tav tm="0">
                                          <p:val>
                                            <p:strVal val="#ppt_x"/>
                                          </p:val>
                                        </p:tav>
                                        <p:tav tm="100000">
                                          <p:val>
                                            <p:strVal val="#ppt_x"/>
                                          </p:val>
                                        </p:tav>
                                      </p:tavLst>
                                    </p:anim>
                                    <p:anim calcmode="lin" valueType="num">
                                      <p:cBhvr>
                                        <p:cTn id="8" dur="1000" fill="hold"/>
                                        <p:tgtEl>
                                          <p:spTgt spid="33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331"/>
                                        </p:tgtEl>
                                        <p:attrNameLst>
                                          <p:attrName>style.visibility</p:attrName>
                                        </p:attrNameLst>
                                      </p:cBhvr>
                                      <p:to>
                                        <p:strVal val="visible"/>
                                      </p:to>
                                    </p:set>
                                    <p:anim calcmode="lin" valueType="num">
                                      <p:cBhvr>
                                        <p:cTn id="12" dur="500" fill="hold"/>
                                        <p:tgtEl>
                                          <p:spTgt spid="331"/>
                                        </p:tgtEl>
                                        <p:attrNameLst>
                                          <p:attrName>ppt_x</p:attrName>
                                        </p:attrNameLst>
                                      </p:cBhvr>
                                      <p:tavLst>
                                        <p:tav tm="0">
                                          <p:val>
                                            <p:strVal val="#ppt_x"/>
                                          </p:val>
                                        </p:tav>
                                        <p:tav tm="100000">
                                          <p:val>
                                            <p:strVal val="#ppt_x"/>
                                          </p:val>
                                        </p:tav>
                                      </p:tavLst>
                                    </p:anim>
                                    <p:anim calcmode="lin" valueType="num">
                                      <p:cBhvr>
                                        <p:cTn id="13" dur="500" fill="hold"/>
                                        <p:tgtEl>
                                          <p:spTgt spid="3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0" grpId="1"/>
      <p:bldP build="whole" bldLvl="1" animBg="1" rev="0" advAuto="0" spid="331"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35" name="EDR PROCESS INJECTION"/>
          <p:cNvSpPr txBox="1"/>
          <p:nvPr/>
        </p:nvSpPr>
        <p:spPr>
          <a:xfrm rot="16200000">
            <a:off x="3833804" y="6101080"/>
            <a:ext cx="13716001" cy="1513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9100">
                <a:solidFill>
                  <a:schemeClr val="accent1"/>
                </a:solidFill>
                <a:latin typeface="Century Gothic"/>
                <a:ea typeface="Century Gothic"/>
                <a:cs typeface="Century Gothic"/>
                <a:sym typeface="Century Gothic"/>
              </a:defRPr>
            </a:lvl1pPr>
          </a:lstStyle>
          <a:p>
            <a:pPr/>
            <a:r>
              <a:t>EDR PROCESS INJECTION</a:t>
            </a:r>
          </a:p>
        </p:txBody>
      </p:sp>
      <p:sp>
        <p:nvSpPr>
          <p:cNvPr id="336"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337"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338"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pic>
        <p:nvPicPr>
          <p:cNvPr id="339" name="Picture4.png" descr="Picture4.png"/>
          <p:cNvPicPr>
            <a:picLocks noChangeAspect="1"/>
          </p:cNvPicPr>
          <p:nvPr/>
        </p:nvPicPr>
        <p:blipFill>
          <a:blip r:embed="rId3">
            <a:extLst/>
          </a:blip>
          <a:stretch>
            <a:fillRect/>
          </a:stretch>
        </p:blipFill>
        <p:spPr>
          <a:xfrm>
            <a:off x="11087981" y="348259"/>
            <a:ext cx="12871269" cy="7508241"/>
          </a:xfrm>
          <a:prstGeom prst="rect">
            <a:avLst/>
          </a:prstGeom>
          <a:ln w="12700">
            <a:miter lim="400000"/>
          </a:ln>
        </p:spPr>
      </p:pic>
      <p:pic>
        <p:nvPicPr>
          <p:cNvPr id="340" name="Screen Shot 2021-10-15 at 12.32.45 PM.png" descr="Screen Shot 2021-10-15 at 12.32.45 PM.png"/>
          <p:cNvPicPr>
            <a:picLocks noChangeAspect="1"/>
          </p:cNvPicPr>
          <p:nvPr/>
        </p:nvPicPr>
        <p:blipFill>
          <a:blip r:embed="rId4">
            <a:extLst/>
          </a:blip>
          <a:stretch>
            <a:fillRect/>
          </a:stretch>
        </p:blipFill>
        <p:spPr>
          <a:xfrm>
            <a:off x="12037693" y="7663322"/>
            <a:ext cx="15322751" cy="5055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45" name="RESPONDER"/>
          <p:cNvSpPr txBox="1"/>
          <p:nvPr/>
        </p:nvSpPr>
        <p:spPr>
          <a:xfrm rot="16200000">
            <a:off x="4263996" y="5339080"/>
            <a:ext cx="13716001" cy="3037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8900">
                <a:solidFill>
                  <a:schemeClr val="accent1"/>
                </a:solidFill>
                <a:latin typeface="Century Gothic"/>
                <a:ea typeface="Century Gothic"/>
                <a:cs typeface="Century Gothic"/>
                <a:sym typeface="Century Gothic"/>
              </a:defRPr>
            </a:lvl1pPr>
          </a:lstStyle>
          <a:p>
            <a:pPr/>
            <a:r>
              <a:t>RESPONDER</a:t>
            </a:r>
          </a:p>
        </p:txBody>
      </p:sp>
      <p:sp>
        <p:nvSpPr>
          <p:cNvPr id="346"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347"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348" name="maxresdefault.jpg" descr="maxresdefault.jpg"/>
          <p:cNvPicPr>
            <a:picLocks noChangeAspect="1"/>
          </p:cNvPicPr>
          <p:nvPr/>
        </p:nvPicPr>
        <p:blipFill>
          <a:blip r:embed="rId3">
            <a:extLst/>
          </a:blip>
          <a:srcRect l="0" t="0" r="0" b="15237"/>
          <a:stretch>
            <a:fillRect/>
          </a:stretch>
        </p:blipFill>
        <p:spPr>
          <a:xfrm>
            <a:off x="11734352" y="5670551"/>
            <a:ext cx="16421101" cy="7621473"/>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pic>
        <p:nvPicPr>
          <p:cNvPr id="349" name="responder.py-llnr-netbios-attack.png" descr="responder.py-llnr-netbios-attack.png"/>
          <p:cNvPicPr>
            <a:picLocks noChangeAspect="1"/>
          </p:cNvPicPr>
          <p:nvPr/>
        </p:nvPicPr>
        <p:blipFill>
          <a:blip r:embed="rId4">
            <a:extLst/>
          </a:blip>
          <a:stretch>
            <a:fillRect/>
          </a:stretch>
        </p:blipFill>
        <p:spPr>
          <a:xfrm>
            <a:off x="11707700" y="309018"/>
            <a:ext cx="12954001" cy="5156201"/>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sp>
        <p:nvSpPr>
          <p:cNvPr id="350"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345"/>
                                        </p:tgtEl>
                                        <p:attrNameLst>
                                          <p:attrName>style.visibility</p:attrName>
                                        </p:attrNameLst>
                                      </p:cBhvr>
                                      <p:to>
                                        <p:strVal val="visible"/>
                                      </p:to>
                                    </p:set>
                                    <p:anim calcmode="lin" valueType="num">
                                      <p:cBhvr>
                                        <p:cTn id="7" dur="500" fill="hold"/>
                                        <p:tgtEl>
                                          <p:spTgt spid="345"/>
                                        </p:tgtEl>
                                        <p:attrNameLst>
                                          <p:attrName>ppt_x</p:attrName>
                                        </p:attrNameLst>
                                      </p:cBhvr>
                                      <p:tavLst>
                                        <p:tav tm="0">
                                          <p:val>
                                            <p:strVal val="#ppt_x"/>
                                          </p:val>
                                        </p:tav>
                                        <p:tav tm="100000">
                                          <p:val>
                                            <p:strVal val="#ppt_x"/>
                                          </p:val>
                                        </p:tav>
                                      </p:tavLst>
                                    </p:anim>
                                    <p:anim calcmode="lin" valueType="num">
                                      <p:cBhvr>
                                        <p:cTn id="8" dur="500" fill="hold"/>
                                        <p:tgtEl>
                                          <p:spTgt spid="34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346"/>
                                        </p:tgtEl>
                                        <p:attrNameLst>
                                          <p:attrName>style.visibility</p:attrName>
                                        </p:attrNameLst>
                                      </p:cBhvr>
                                      <p:to>
                                        <p:strVal val="visible"/>
                                      </p:to>
                                    </p:set>
                                    <p:anim calcmode="lin" valueType="num">
                                      <p:cBhvr>
                                        <p:cTn id="12" dur="1000" fill="hold"/>
                                        <p:tgtEl>
                                          <p:spTgt spid="346"/>
                                        </p:tgtEl>
                                        <p:attrNameLst>
                                          <p:attrName>ppt_x</p:attrName>
                                        </p:attrNameLst>
                                      </p:cBhvr>
                                      <p:tavLst>
                                        <p:tav tm="0">
                                          <p:val>
                                            <p:strVal val="#ppt_x"/>
                                          </p:val>
                                        </p:tav>
                                        <p:tav tm="100000">
                                          <p:val>
                                            <p:strVal val="#ppt_x"/>
                                          </p:val>
                                        </p:tav>
                                      </p:tavLst>
                                    </p:anim>
                                    <p:anim calcmode="lin" valueType="num">
                                      <p:cBhvr>
                                        <p:cTn id="13" dur="1000" fill="hold"/>
                                        <p:tgtEl>
                                          <p:spTgt spid="346"/>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Class="entr" nodeType="afterEffect" presetSubtype="4" presetID="2" grpId="3" fill="hold">
                                  <p:stCondLst>
                                    <p:cond delay="0"/>
                                  </p:stCondLst>
                                  <p:iterate type="el" backwards="0">
                                    <p:tmAbs val="0"/>
                                  </p:iterate>
                                  <p:childTnLst>
                                    <p:set>
                                      <p:cBhvr>
                                        <p:cTn id="16" fill="hold"/>
                                        <p:tgtEl>
                                          <p:spTgt spid="347"/>
                                        </p:tgtEl>
                                        <p:attrNameLst>
                                          <p:attrName>style.visibility</p:attrName>
                                        </p:attrNameLst>
                                      </p:cBhvr>
                                      <p:to>
                                        <p:strVal val="visible"/>
                                      </p:to>
                                    </p:set>
                                    <p:anim calcmode="lin" valueType="num">
                                      <p:cBhvr>
                                        <p:cTn id="17" dur="1000" fill="hold"/>
                                        <p:tgtEl>
                                          <p:spTgt spid="347"/>
                                        </p:tgtEl>
                                        <p:attrNameLst>
                                          <p:attrName>ppt_x</p:attrName>
                                        </p:attrNameLst>
                                      </p:cBhvr>
                                      <p:tavLst>
                                        <p:tav tm="0">
                                          <p:val>
                                            <p:strVal val="#ppt_x"/>
                                          </p:val>
                                        </p:tav>
                                        <p:tav tm="100000">
                                          <p:val>
                                            <p:strVal val="#ppt_x"/>
                                          </p:val>
                                        </p:tav>
                                      </p:tavLst>
                                    </p:anim>
                                    <p:anim calcmode="lin" valueType="num">
                                      <p:cBhvr>
                                        <p:cTn id="18" dur="1000" fill="hold"/>
                                        <p:tgtEl>
                                          <p:spTgt spid="34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4" fill="hold">
                                  <p:stCondLst>
                                    <p:cond delay="0"/>
                                  </p:stCondLst>
                                  <p:iterate type="el" backwards="0">
                                    <p:tmAbs val="0"/>
                                  </p:iterate>
                                  <p:childTnLst>
                                    <p:set>
                                      <p:cBhvr>
                                        <p:cTn id="22" fill="hold"/>
                                        <p:tgtEl>
                                          <p:spTgt spid="349"/>
                                        </p:tgtEl>
                                        <p:attrNameLst>
                                          <p:attrName>style.visibility</p:attrName>
                                        </p:attrNameLst>
                                      </p:cBhvr>
                                      <p:to>
                                        <p:strVal val="visible"/>
                                      </p:to>
                                    </p:set>
                                    <p:anim calcmode="lin" valueType="num">
                                      <p:cBhvr>
                                        <p:cTn id="23" dur="500" fill="hold"/>
                                        <p:tgtEl>
                                          <p:spTgt spid="349"/>
                                        </p:tgtEl>
                                        <p:attrNameLst>
                                          <p:attrName>ppt_w</p:attrName>
                                        </p:attrNameLst>
                                      </p:cBhvr>
                                      <p:tavLst>
                                        <p:tav tm="0">
                                          <p:val>
                                            <p:fltVal val="0"/>
                                          </p:val>
                                        </p:tav>
                                        <p:tav tm="100000">
                                          <p:val>
                                            <p:strVal val="#ppt_w"/>
                                          </p:val>
                                        </p:tav>
                                      </p:tavLst>
                                    </p:anim>
                                    <p:anim calcmode="lin" valueType="num">
                                      <p:cBhvr>
                                        <p:cTn id="24" dur="500" fill="hold"/>
                                        <p:tgtEl>
                                          <p:spTgt spid="349"/>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348"/>
                                        </p:tgtEl>
                                        <p:attrNameLst>
                                          <p:attrName>style.visibility</p:attrName>
                                        </p:attrNameLst>
                                      </p:cBhvr>
                                      <p:to>
                                        <p:strVal val="visible"/>
                                      </p:to>
                                    </p:set>
                                    <p:anim calcmode="lin" valueType="num">
                                      <p:cBhvr>
                                        <p:cTn id="29" dur="500" fill="hold"/>
                                        <p:tgtEl>
                                          <p:spTgt spid="348"/>
                                        </p:tgtEl>
                                        <p:attrNameLst>
                                          <p:attrName>ppt_w</p:attrName>
                                        </p:attrNameLst>
                                      </p:cBhvr>
                                      <p:tavLst>
                                        <p:tav tm="0">
                                          <p:val>
                                            <p:fltVal val="0"/>
                                          </p:val>
                                        </p:tav>
                                        <p:tav tm="100000">
                                          <p:val>
                                            <p:strVal val="#ppt_w"/>
                                          </p:val>
                                        </p:tav>
                                      </p:tavLst>
                                    </p:anim>
                                    <p:anim calcmode="lin" valueType="num">
                                      <p:cBhvr>
                                        <p:cTn id="30" dur="500" fill="hold"/>
                                        <p:tgtEl>
                                          <p:spTgt spid="3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3"/>
      <p:bldP build="whole" bldLvl="1" animBg="1" rev="0" advAuto="0" spid="348" grpId="5"/>
      <p:bldP build="whole" bldLvl="1" animBg="1" rev="0" advAuto="0" spid="349" grpId="4"/>
      <p:bldP build="whole" bldLvl="1" animBg="1" rev="0" advAuto="0" spid="346" grpId="2"/>
      <p:bldP build="whole" bldLvl="1" animBg="1" rev="0" advAuto="0" spid="345"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55" name="CRACKMAPEXEC"/>
          <p:cNvSpPr txBox="1"/>
          <p:nvPr/>
        </p:nvSpPr>
        <p:spPr>
          <a:xfrm rot="16200000">
            <a:off x="3775046" y="5828030"/>
            <a:ext cx="13716001" cy="2059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2600">
                <a:solidFill>
                  <a:schemeClr val="accent1"/>
                </a:solidFill>
                <a:latin typeface="Century Gothic"/>
                <a:ea typeface="Century Gothic"/>
                <a:cs typeface="Century Gothic"/>
                <a:sym typeface="Century Gothic"/>
              </a:defRPr>
            </a:lvl1pPr>
          </a:lstStyle>
          <a:p>
            <a:pPr/>
            <a:r>
              <a:t>CRACKMAPEXEC</a:t>
            </a:r>
          </a:p>
        </p:txBody>
      </p:sp>
      <p:sp>
        <p:nvSpPr>
          <p:cNvPr id="356"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357"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358"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pic>
        <p:nvPicPr>
          <p:cNvPr id="359" name="Image" descr="Image"/>
          <p:cNvPicPr>
            <a:picLocks noChangeAspect="1"/>
          </p:cNvPicPr>
          <p:nvPr/>
        </p:nvPicPr>
        <p:blipFill>
          <a:blip r:embed="rId3">
            <a:extLst/>
          </a:blip>
          <a:stretch>
            <a:fillRect/>
          </a:stretch>
        </p:blipFill>
        <p:spPr>
          <a:xfrm>
            <a:off x="11374316" y="2781619"/>
            <a:ext cx="14372626" cy="7649494"/>
          </a:xfrm>
          <a:prstGeom prst="rect">
            <a:avLst/>
          </a:prstGeom>
          <a:ln w="12700">
            <a:solidFill>
              <a:srgbClr val="FFFFFF"/>
            </a:solidFill>
            <a:miter lim="400000"/>
          </a:ln>
          <a:effectLst>
            <a:outerShdw sx="100000" sy="100000" kx="0" ky="0" algn="b" rotWithShape="0" blurRad="1270000" dist="17240" dir="5400000">
              <a:srgbClr val="000000">
                <a:alpha val="75000"/>
              </a:srgbClr>
            </a:outerShdw>
          </a:effectLst>
        </p:spPr>
      </p:pic>
      <p:pic>
        <p:nvPicPr>
          <p:cNvPr id="360" name="Image" descr="Image"/>
          <p:cNvPicPr>
            <a:picLocks noChangeAspect="1"/>
          </p:cNvPicPr>
          <p:nvPr/>
        </p:nvPicPr>
        <p:blipFill>
          <a:blip r:embed="rId4">
            <a:extLst/>
          </a:blip>
          <a:stretch>
            <a:fillRect/>
          </a:stretch>
        </p:blipFill>
        <p:spPr>
          <a:xfrm>
            <a:off x="11260339" y="9366163"/>
            <a:ext cx="17781266" cy="3389555"/>
          </a:xfrm>
          <a:prstGeom prst="rect">
            <a:avLst/>
          </a:prstGeom>
          <a:ln w="12700">
            <a:solidFill>
              <a:srgbClr val="FFFFFF"/>
            </a:solidFill>
            <a:miter lim="400000"/>
          </a:ln>
          <a:effectLst>
            <a:outerShdw sx="100000" sy="100000" kx="0" ky="0" algn="b" rotWithShape="0" blurRad="1270000" dist="17240" dir="5400000">
              <a:srgbClr val="000000">
                <a:alpha val="75000"/>
              </a:srgbClr>
            </a:outerShdw>
          </a:effectLst>
        </p:spPr>
      </p:pic>
      <p:pic>
        <p:nvPicPr>
          <p:cNvPr id="361" name="Image" descr="Image"/>
          <p:cNvPicPr>
            <a:picLocks noChangeAspect="1"/>
          </p:cNvPicPr>
          <p:nvPr/>
        </p:nvPicPr>
        <p:blipFill>
          <a:blip r:embed="rId5">
            <a:extLst/>
          </a:blip>
          <a:srcRect l="4082" t="17618" r="4082" b="47868"/>
          <a:stretch>
            <a:fillRect/>
          </a:stretch>
        </p:blipFill>
        <p:spPr>
          <a:xfrm>
            <a:off x="11127880" y="960282"/>
            <a:ext cx="13280664" cy="2807488"/>
          </a:xfrm>
          <a:prstGeom prst="rect">
            <a:avLst/>
          </a:prstGeom>
          <a:ln w="12700">
            <a:solidFill>
              <a:srgbClr val="FFFFFF"/>
            </a:solidFill>
            <a:miter lim="400000"/>
          </a:ln>
          <a:effectLst>
            <a:outerShdw sx="100000" sy="100000" kx="0" ky="0" algn="b" rotWithShape="0" blurRad="1270000" dist="1724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59"/>
                                        </p:tgtEl>
                                        <p:attrNameLst>
                                          <p:attrName>style.visibility</p:attrName>
                                        </p:attrNameLst>
                                      </p:cBhvr>
                                      <p:to>
                                        <p:strVal val="visible"/>
                                      </p:to>
                                    </p:set>
                                    <p:anim calcmode="lin" valueType="num">
                                      <p:cBhvr>
                                        <p:cTn id="7" dur="500" fill="hold"/>
                                        <p:tgtEl>
                                          <p:spTgt spid="359"/>
                                        </p:tgtEl>
                                        <p:attrNameLst>
                                          <p:attrName>ppt_w</p:attrName>
                                        </p:attrNameLst>
                                      </p:cBhvr>
                                      <p:tavLst>
                                        <p:tav tm="0">
                                          <p:val>
                                            <p:fltVal val="0"/>
                                          </p:val>
                                        </p:tav>
                                        <p:tav tm="100000">
                                          <p:val>
                                            <p:strVal val="#ppt_w"/>
                                          </p:val>
                                        </p:tav>
                                      </p:tavLst>
                                    </p:anim>
                                    <p:anim calcmode="lin" valueType="num">
                                      <p:cBhvr>
                                        <p:cTn id="8" dur="500" fill="hold"/>
                                        <p:tgtEl>
                                          <p:spTgt spid="35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61"/>
                                        </p:tgtEl>
                                        <p:attrNameLst>
                                          <p:attrName>style.visibility</p:attrName>
                                        </p:attrNameLst>
                                      </p:cBhvr>
                                      <p:to>
                                        <p:strVal val="visible"/>
                                      </p:to>
                                    </p:set>
                                    <p:anim calcmode="lin" valueType="num">
                                      <p:cBhvr>
                                        <p:cTn id="13" dur="500" fill="hold"/>
                                        <p:tgtEl>
                                          <p:spTgt spid="361"/>
                                        </p:tgtEl>
                                        <p:attrNameLst>
                                          <p:attrName>ppt_w</p:attrName>
                                        </p:attrNameLst>
                                      </p:cBhvr>
                                      <p:tavLst>
                                        <p:tav tm="0">
                                          <p:val>
                                            <p:fltVal val="0"/>
                                          </p:val>
                                        </p:tav>
                                        <p:tav tm="100000">
                                          <p:val>
                                            <p:strVal val="#ppt_w"/>
                                          </p:val>
                                        </p:tav>
                                      </p:tavLst>
                                    </p:anim>
                                    <p:anim calcmode="lin" valueType="num">
                                      <p:cBhvr>
                                        <p:cTn id="14" dur="500" fill="hold"/>
                                        <p:tgtEl>
                                          <p:spTgt spid="36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60"/>
                                        </p:tgtEl>
                                        <p:attrNameLst>
                                          <p:attrName>style.visibility</p:attrName>
                                        </p:attrNameLst>
                                      </p:cBhvr>
                                      <p:to>
                                        <p:strVal val="visible"/>
                                      </p:to>
                                    </p:set>
                                    <p:anim calcmode="lin" valueType="num">
                                      <p:cBhvr>
                                        <p:cTn id="19" dur="500" fill="hold"/>
                                        <p:tgtEl>
                                          <p:spTgt spid="360"/>
                                        </p:tgtEl>
                                        <p:attrNameLst>
                                          <p:attrName>ppt_w</p:attrName>
                                        </p:attrNameLst>
                                      </p:cBhvr>
                                      <p:tavLst>
                                        <p:tav tm="0">
                                          <p:val>
                                            <p:fltVal val="0"/>
                                          </p:val>
                                        </p:tav>
                                        <p:tav tm="100000">
                                          <p:val>
                                            <p:strVal val="#ppt_w"/>
                                          </p:val>
                                        </p:tav>
                                      </p:tavLst>
                                    </p:anim>
                                    <p:anim calcmode="lin" valueType="num">
                                      <p:cBhvr>
                                        <p:cTn id="20" dur="500" fill="hold"/>
                                        <p:tgtEl>
                                          <p:spTgt spid="3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9" grpId="1"/>
      <p:bldP build="whole" bldLvl="1" animBg="1" rev="0" advAuto="0" spid="361" grpId="2"/>
      <p:bldP build="whole" bldLvl="1" animBg="1" rev="0" advAuto="0" spid="360" grpId="3"/>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66" name="PW CRACKING"/>
          <p:cNvSpPr txBox="1"/>
          <p:nvPr/>
        </p:nvSpPr>
        <p:spPr>
          <a:xfrm rot="16200000">
            <a:off x="3775046" y="5828030"/>
            <a:ext cx="13716001" cy="2059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2600">
                <a:solidFill>
                  <a:schemeClr val="accent1"/>
                </a:solidFill>
                <a:latin typeface="Century Gothic"/>
                <a:ea typeface="Century Gothic"/>
                <a:cs typeface="Century Gothic"/>
                <a:sym typeface="Century Gothic"/>
              </a:defRPr>
            </a:lvl1pPr>
          </a:lstStyle>
          <a:p>
            <a:pPr/>
            <a:r>
              <a:t>PW CRACKING</a:t>
            </a:r>
          </a:p>
        </p:txBody>
      </p:sp>
      <p:sp>
        <p:nvSpPr>
          <p:cNvPr id="367"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368"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369"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pic>
        <p:nvPicPr>
          <p:cNvPr id="370" name="Screenshot 2023-03-22 at 5.15.44 PM.png" descr="Screenshot 2023-03-22 at 5.15.44 PM.png"/>
          <p:cNvPicPr>
            <a:picLocks noChangeAspect="1"/>
          </p:cNvPicPr>
          <p:nvPr/>
        </p:nvPicPr>
        <p:blipFill>
          <a:blip r:embed="rId3">
            <a:extLst/>
          </a:blip>
          <a:stretch>
            <a:fillRect/>
          </a:stretch>
        </p:blipFill>
        <p:spPr>
          <a:xfrm>
            <a:off x="11246925" y="6433203"/>
            <a:ext cx="17028869" cy="3976656"/>
          </a:xfrm>
          <a:prstGeom prst="rect">
            <a:avLst/>
          </a:prstGeom>
          <a:ln w="12700">
            <a:miter lim="400000"/>
          </a:ln>
          <a:effectLst>
            <a:outerShdw sx="100000" sy="100000" kx="0" ky="0" algn="b" rotWithShape="0" blurRad="393700" dist="25400" dir="5400000">
              <a:srgbClr val="535353">
                <a:alpha val="75000"/>
              </a:srgbClr>
            </a:outerShdw>
          </a:effectLst>
        </p:spPr>
      </p:pic>
      <p:pic>
        <p:nvPicPr>
          <p:cNvPr id="371" name="Screenshot 2023-03-22 at 10.56.25 PM.png" descr="Screenshot 2023-03-22 at 10.56.25 PM.png"/>
          <p:cNvPicPr>
            <a:picLocks noChangeAspect="1"/>
          </p:cNvPicPr>
          <p:nvPr/>
        </p:nvPicPr>
        <p:blipFill>
          <a:blip r:embed="rId4">
            <a:extLst/>
          </a:blip>
          <a:stretch>
            <a:fillRect/>
          </a:stretch>
        </p:blipFill>
        <p:spPr>
          <a:xfrm>
            <a:off x="11215020" y="4279216"/>
            <a:ext cx="17433875" cy="2191410"/>
          </a:xfrm>
          <a:prstGeom prst="rect">
            <a:avLst/>
          </a:prstGeom>
          <a:ln w="12700">
            <a:miter lim="400000"/>
          </a:ln>
          <a:effectLst>
            <a:outerShdw sx="100000" sy="100000" kx="0" ky="0" algn="b" rotWithShape="0" blurRad="393700" dist="25400" dir="5400000">
              <a:srgbClr val="535353">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E3E3E"/>
        </a:solidFill>
      </p:bgPr>
    </p:bg>
    <p:spTree>
      <p:nvGrpSpPr>
        <p:cNvPr id="1" name=""/>
        <p:cNvGrpSpPr/>
        <p:nvPr/>
      </p:nvGrpSpPr>
      <p:grpSpPr>
        <a:xfrm>
          <a:off x="0" y="0"/>
          <a:ext cx="0" cy="0"/>
          <a:chOff x="0" y="0"/>
          <a:chExt cx="0" cy="0"/>
        </a:xfrm>
      </p:grpSpPr>
      <p:sp>
        <p:nvSpPr>
          <p:cNvPr id="97" name="Rectangle"/>
          <p:cNvSpPr/>
          <p:nvPr>
            <p:ph type="body" idx="26"/>
          </p:nvPr>
        </p:nvSpPr>
        <p:spPr>
          <a:xfrm>
            <a:off x="1489278" y="7379878"/>
            <a:ext cx="15780815" cy="5697846"/>
          </a:xfrm>
          <a:prstGeom prst="rect">
            <a:avLst/>
          </a:prstGeom>
        </p:spPr>
        <p:txBody>
          <a:bodyPr/>
          <a:lstStyle/>
          <a:p>
            <a:pPr marL="0" indent="0" algn="ctr" defTabSz="821531">
              <a:lnSpc>
                <a:spcPct val="100000"/>
              </a:lnSpc>
              <a:spcBef>
                <a:spcPts val="0"/>
              </a:spcBef>
              <a:buSzTx/>
              <a:buFontTx/>
              <a:buNone/>
              <a:defRPr sz="3000">
                <a:solidFill>
                  <a:srgbClr val="FFFFFF"/>
                </a:solidFill>
                <a:latin typeface="Avenir Next Condensed Medium"/>
                <a:ea typeface="Avenir Next Condensed Medium"/>
                <a:cs typeface="Avenir Next Condensed Medium"/>
                <a:sym typeface="Avenir Next Condensed Medium"/>
              </a:defRPr>
            </a:pPr>
          </a:p>
        </p:txBody>
      </p:sp>
      <p:pic>
        <p:nvPicPr>
          <p:cNvPr id="98" name="up take headshot 6 small.jpg" descr="up take headshot 6 small.jpg"/>
          <p:cNvPicPr>
            <a:picLocks noChangeAspect="1"/>
          </p:cNvPicPr>
          <p:nvPr/>
        </p:nvPicPr>
        <p:blipFill>
          <a:blip r:embed="rId3">
            <a:extLst/>
          </a:blip>
          <a:srcRect l="12780" t="12774" r="12780" b="30750"/>
          <a:stretch>
            <a:fillRect/>
          </a:stretch>
        </p:blipFill>
        <p:spPr>
          <a:xfrm>
            <a:off x="3461570" y="1299842"/>
            <a:ext cx="6158826" cy="6158825"/>
          </a:xfrm>
          <a:prstGeom prst="rect">
            <a:avLst/>
          </a:prstGeom>
          <a:ln w="12700">
            <a:miter lim="400000"/>
          </a:ln>
          <a:effectLst>
            <a:outerShdw sx="100000" sy="100000" kx="0" ky="0" algn="b" rotWithShape="0" blurRad="698500" dist="0" dir="5400000">
              <a:srgbClr val="6F6CB9"/>
            </a:outerShdw>
          </a:effectLst>
        </p:spPr>
      </p:pic>
      <p:sp>
        <p:nvSpPr>
          <p:cNvPr id="99" name="Technical Director of Training…"/>
          <p:cNvSpPr txBox="1"/>
          <p:nvPr/>
        </p:nvSpPr>
        <p:spPr>
          <a:xfrm>
            <a:off x="10530657" y="4745335"/>
            <a:ext cx="10896277" cy="1609651"/>
          </a:xfrm>
          <a:prstGeom prst="rect">
            <a:avLst/>
          </a:prstGeom>
          <a:ln w="12700">
            <a:miter lim="400000"/>
          </a:ln>
          <a:effectLst>
            <a:outerShdw sx="100000" sy="100000" kx="0" ky="0" algn="b" rotWithShape="0" blurRad="88900" dist="0" dir="5400000">
              <a:srgbClr val="000000"/>
            </a:outerShdw>
          </a:effectLst>
          <a:extLst>
            <a:ext uri="{C572A759-6A51-4108-AA02-DFA0A04FC94B}">
              <ma14:wrappingTextBoxFlag xmlns:ma14="http://schemas.microsoft.com/office/mac/drawingml/2011/main" val="1"/>
            </a:ext>
          </a:extLst>
        </p:spPr>
        <p:txBody>
          <a:bodyPr lIns="71400" tIns="71400" rIns="71400" bIns="71400" anchor="ctr">
            <a:spAutoFit/>
          </a:bodyPr>
          <a:lstStyle/>
          <a:p>
            <a:pPr defTabSz="821531">
              <a:lnSpc>
                <a:spcPct val="110000"/>
              </a:lnSpc>
              <a:defRPr sz="4000">
                <a:solidFill>
                  <a:srgbClr val="FFFFFF"/>
                </a:solidFill>
                <a:latin typeface="Avenir Next Regular"/>
                <a:ea typeface="Avenir Next Regular"/>
                <a:cs typeface="Avenir Next Regular"/>
                <a:sym typeface="Avenir Next Regular"/>
              </a:defRPr>
            </a:pPr>
            <a:r>
              <a:t>Technical Director of Training</a:t>
            </a:r>
          </a:p>
          <a:p>
            <a:pPr defTabSz="821531">
              <a:lnSpc>
                <a:spcPct val="110000"/>
              </a:lnSpc>
              <a:defRPr sz="4000">
                <a:solidFill>
                  <a:srgbClr val="FFFFFF"/>
                </a:solidFill>
                <a:latin typeface="Avenir Next Regular"/>
                <a:ea typeface="Avenir Next Regular"/>
                <a:cs typeface="Avenir Next Regular"/>
                <a:sym typeface="Avenir Next Regular"/>
              </a:defRPr>
            </a:pPr>
            <a:r>
              <a:t>SMFS, Inc. d/b/a/ GRIMM </a:t>
            </a:r>
          </a:p>
        </p:txBody>
      </p:sp>
      <p:sp>
        <p:nvSpPr>
          <p:cNvPr id="100" name="PREVIOUS PROFESSIONAL ROLES:…"/>
          <p:cNvSpPr txBox="1"/>
          <p:nvPr/>
        </p:nvSpPr>
        <p:spPr>
          <a:xfrm>
            <a:off x="1546899" y="7705665"/>
            <a:ext cx="9988050" cy="5401872"/>
          </a:xfrm>
          <a:prstGeom prst="rect">
            <a:avLst/>
          </a:prstGeom>
          <a:ln w="12700">
            <a:miter lim="400000"/>
          </a:ln>
          <a:extLst>
            <a:ext uri="{C572A759-6A51-4108-AA02-DFA0A04FC94B}">
              <ma14:wrappingTextBoxFlag xmlns:ma14="http://schemas.microsoft.com/office/mac/drawingml/2011/main" val="1"/>
            </a:ext>
          </a:extLst>
        </p:spPr>
        <p:txBody>
          <a:bodyPr lIns="71400" tIns="71400" rIns="71400" bIns="71400" anchor="ctr">
            <a:spAutoFit/>
          </a:bodyPr>
          <a:lstStyle/>
          <a:p>
            <a:pPr defTabSz="821531">
              <a:lnSpc>
                <a:spcPct val="130000"/>
              </a:lnSpc>
              <a:defRPr b="1" sz="3000">
                <a:solidFill>
                  <a:srgbClr val="FFFFFF"/>
                </a:solidFill>
                <a:latin typeface="Avenir Next Condensed Regular"/>
                <a:ea typeface="Avenir Next Condensed Regular"/>
                <a:cs typeface="Avenir Next Condensed Regular"/>
                <a:sym typeface="Avenir Next Condensed Regular"/>
              </a:defRPr>
            </a:pPr>
            <a:r>
              <a:t>PREVIOUS PROFESSIONAL ROLES:</a:t>
            </a:r>
          </a:p>
          <a:p>
            <a:pPr marL="460375" indent="-333375" defTabSz="821531">
              <a:lnSpc>
                <a:spcPct val="130000"/>
              </a:lnSpc>
              <a:buSzPct val="145000"/>
              <a:buChar char="•"/>
              <a:defRPr sz="3000">
                <a:solidFill>
                  <a:srgbClr val="FFFFFF"/>
                </a:solidFill>
                <a:latin typeface="Avenir Next Condensed Regular"/>
                <a:ea typeface="Avenir Next Condensed Regular"/>
                <a:cs typeface="Avenir Next Condensed Regular"/>
                <a:sym typeface="Avenir Next Condensed Regular"/>
              </a:defRPr>
            </a:pPr>
            <a:r>
              <a:t>Network Engineer</a:t>
            </a:r>
          </a:p>
          <a:p>
            <a:pPr marL="460375" indent="-333375" defTabSz="821531">
              <a:lnSpc>
                <a:spcPct val="130000"/>
              </a:lnSpc>
              <a:buSzPct val="145000"/>
              <a:buChar char="•"/>
              <a:defRPr sz="3000">
                <a:solidFill>
                  <a:srgbClr val="FFFFFF"/>
                </a:solidFill>
                <a:latin typeface="Avenir Next Condensed Regular"/>
                <a:ea typeface="Avenir Next Condensed Regular"/>
                <a:cs typeface="Avenir Next Condensed Regular"/>
                <a:sym typeface="Avenir Next Condensed Regular"/>
              </a:defRPr>
            </a:pPr>
            <a:r>
              <a:t>Systems Engineer</a:t>
            </a:r>
          </a:p>
          <a:p>
            <a:pPr marL="460375" indent="-333375" defTabSz="821531">
              <a:lnSpc>
                <a:spcPct val="130000"/>
              </a:lnSpc>
              <a:buSzPct val="145000"/>
              <a:buChar char="•"/>
              <a:defRPr sz="3000">
                <a:solidFill>
                  <a:srgbClr val="FFFFFF"/>
                </a:solidFill>
                <a:latin typeface="Avenir Next Condensed Regular"/>
                <a:ea typeface="Avenir Next Condensed Regular"/>
                <a:cs typeface="Avenir Next Condensed Regular"/>
                <a:sym typeface="Avenir Next Condensed Regular"/>
              </a:defRPr>
            </a:pPr>
            <a:r>
              <a:t>Information Security Engineer</a:t>
            </a:r>
          </a:p>
          <a:p>
            <a:pPr marL="460375" indent="-333375" defTabSz="821531">
              <a:lnSpc>
                <a:spcPct val="130000"/>
              </a:lnSpc>
              <a:buSzPct val="145000"/>
              <a:buChar char="•"/>
              <a:defRPr sz="3000">
                <a:solidFill>
                  <a:srgbClr val="FFFFFF"/>
                </a:solidFill>
                <a:latin typeface="Avenir Next Condensed Regular"/>
                <a:ea typeface="Avenir Next Condensed Regular"/>
                <a:cs typeface="Avenir Next Condensed Regular"/>
                <a:sym typeface="Avenir Next Condensed Regular"/>
              </a:defRPr>
            </a:pPr>
            <a:r>
              <a:t>Information Security Consultant</a:t>
            </a:r>
          </a:p>
          <a:p>
            <a:pPr marL="460375" indent="-333375" defTabSz="821531">
              <a:lnSpc>
                <a:spcPct val="130000"/>
              </a:lnSpc>
              <a:buSzPct val="145000"/>
              <a:buChar char="•"/>
              <a:defRPr sz="3000">
                <a:solidFill>
                  <a:srgbClr val="FFFFFF"/>
                </a:solidFill>
                <a:latin typeface="Avenir Next Condensed Regular"/>
                <a:ea typeface="Avenir Next Condensed Regular"/>
                <a:cs typeface="Avenir Next Condensed Regular"/>
                <a:sym typeface="Avenir Next Condensed Regular"/>
              </a:defRPr>
            </a:pPr>
            <a:r>
              <a:t>Penetration Tester</a:t>
            </a:r>
          </a:p>
          <a:p>
            <a:pPr marL="460375" indent="-333375" defTabSz="821531">
              <a:lnSpc>
                <a:spcPct val="130000"/>
              </a:lnSpc>
              <a:buSzPct val="145000"/>
              <a:buChar char="•"/>
              <a:defRPr sz="3000">
                <a:solidFill>
                  <a:srgbClr val="FFFFFF"/>
                </a:solidFill>
                <a:latin typeface="Avenir Next Condensed Regular"/>
                <a:ea typeface="Avenir Next Condensed Regular"/>
                <a:cs typeface="Avenir Next Condensed Regular"/>
                <a:sym typeface="Avenir Next Condensed Regular"/>
              </a:defRPr>
            </a:pPr>
            <a:r>
              <a:t>OT Researcher</a:t>
            </a:r>
          </a:p>
          <a:p>
            <a:pPr marL="460375" indent="-333375" defTabSz="821531">
              <a:lnSpc>
                <a:spcPct val="130000"/>
              </a:lnSpc>
              <a:buSzPct val="145000"/>
              <a:buChar char="•"/>
              <a:defRPr sz="3000">
                <a:solidFill>
                  <a:srgbClr val="FFFFFF"/>
                </a:solidFill>
                <a:latin typeface="Avenir Next Condensed Regular"/>
                <a:ea typeface="Avenir Next Condensed Regular"/>
                <a:cs typeface="Avenir Next Condensed Regular"/>
                <a:sym typeface="Avenir Next Condensed Regular"/>
              </a:defRPr>
            </a:pPr>
            <a:r>
              <a:t>Blade Runner (Bot Killer) </a:t>
            </a:r>
          </a:p>
        </p:txBody>
      </p:sp>
      <p:sp>
        <p:nvSpPr>
          <p:cNvPr id="101" name="LINKS:…"/>
          <p:cNvSpPr txBox="1"/>
          <p:nvPr/>
        </p:nvSpPr>
        <p:spPr>
          <a:xfrm>
            <a:off x="9443139" y="7692965"/>
            <a:ext cx="8739116" cy="5427272"/>
          </a:xfrm>
          <a:prstGeom prst="rect">
            <a:avLst/>
          </a:prstGeom>
          <a:ln w="12700">
            <a:miter lim="400000"/>
          </a:ln>
          <a:extLst>
            <a:ext uri="{C572A759-6A51-4108-AA02-DFA0A04FC94B}">
              <ma14:wrappingTextBoxFlag xmlns:ma14="http://schemas.microsoft.com/office/mac/drawingml/2011/main" val="1"/>
            </a:ext>
          </a:extLst>
        </p:spPr>
        <p:txBody>
          <a:bodyPr lIns="71400" tIns="71400" rIns="71400" bIns="71400" anchor="ctr">
            <a:spAutoFit/>
          </a:bodyPr>
          <a:lstStyle/>
          <a:p>
            <a:pPr defTabSz="821531">
              <a:lnSpc>
                <a:spcPct val="209999"/>
              </a:lnSpc>
              <a:defRPr b="1" sz="4200">
                <a:solidFill>
                  <a:srgbClr val="FFFFFF"/>
                </a:solidFill>
                <a:latin typeface="Avenir Next Condensed Regular"/>
                <a:ea typeface="Avenir Next Condensed Regular"/>
                <a:cs typeface="Avenir Next Condensed Regular"/>
                <a:sym typeface="Avenir Next Condensed Regular"/>
              </a:defRPr>
            </a:pPr>
            <a:r>
              <a:t>LINKS:</a:t>
            </a:r>
            <a:endParaRPr b="0">
              <a:gradFill flip="none" rotWithShape="1">
                <a:gsLst>
                  <a:gs pos="0">
                    <a:schemeClr val="accent1">
                      <a:hueOff val="100764"/>
                      <a:lumOff val="17328"/>
                    </a:schemeClr>
                  </a:gs>
                  <a:gs pos="100000">
                    <a:schemeClr val="accent1">
                      <a:hueOff val="84757"/>
                      <a:satOff val="2302"/>
                      <a:lumOff val="10950"/>
                    </a:schemeClr>
                  </a:gs>
                </a:gsLst>
                <a:lin ang="5400000" scaled="0"/>
              </a:gradFill>
            </a:endParaRPr>
          </a:p>
          <a:p>
            <a:pPr marL="448879" indent="-321879" defTabSz="821531">
              <a:lnSpc>
                <a:spcPct val="209999"/>
              </a:lnSpc>
              <a:buSzPct val="145000"/>
              <a:buChar char="•"/>
              <a:defRPr sz="4200">
                <a:gradFill flip="none" rotWithShape="1">
                  <a:gsLst>
                    <a:gs pos="0">
                      <a:schemeClr val="accent1">
                        <a:hueOff val="100764"/>
                        <a:lumOff val="17328"/>
                      </a:schemeClr>
                    </a:gs>
                    <a:gs pos="100000">
                      <a:schemeClr val="accent1">
                        <a:hueOff val="84757"/>
                        <a:satOff val="2302"/>
                        <a:lumOff val="10950"/>
                      </a:schemeClr>
                    </a:gs>
                  </a:gsLst>
                  <a:lin ang="5400000" scaled="0"/>
                </a:gradFill>
                <a:latin typeface="Avenir Next Condensed Regular"/>
                <a:ea typeface="Avenir Next Condensed Regular"/>
                <a:cs typeface="Avenir Next Condensed Regular"/>
                <a:sym typeface="Avenir Next Condensed Regular"/>
              </a:defRPr>
            </a:pPr>
            <a:r>
              <a:rPr u="sng">
                <a:hlinkClick r:id="rId4" invalidUrl="" action="" tgtFrame="" tooltip="" history="1" highlightClick="0" endSnd="0"/>
              </a:rPr>
              <a:t>https://grimm.rip</a:t>
            </a:r>
          </a:p>
          <a:p>
            <a:pPr marL="448879" indent="-321879" defTabSz="821531">
              <a:lnSpc>
                <a:spcPct val="209999"/>
              </a:lnSpc>
              <a:buSzPct val="145000"/>
              <a:buChar char="•"/>
              <a:defRPr sz="4200">
                <a:gradFill flip="none" rotWithShape="1">
                  <a:gsLst>
                    <a:gs pos="0">
                      <a:schemeClr val="accent1">
                        <a:hueOff val="100764"/>
                        <a:lumOff val="17328"/>
                      </a:schemeClr>
                    </a:gs>
                    <a:gs pos="100000">
                      <a:schemeClr val="accent1">
                        <a:hueOff val="84757"/>
                        <a:satOff val="2302"/>
                        <a:lumOff val="10950"/>
                      </a:schemeClr>
                    </a:gs>
                  </a:gsLst>
                  <a:lin ang="5400000" scaled="0"/>
                </a:gradFill>
                <a:latin typeface="Avenir Next Condensed Regular"/>
                <a:ea typeface="Avenir Next Condensed Regular"/>
                <a:cs typeface="Avenir Next Condensed Regular"/>
                <a:sym typeface="Avenir Next Condensed Regular"/>
              </a:defRPr>
            </a:pPr>
            <a:r>
              <a:rPr u="sng">
                <a:hlinkClick r:id="rId5" invalidUrl="" action="" tgtFrame="" tooltip="" history="1" highlightClick="0" endSnd="0"/>
              </a:rPr>
              <a:t>https://github.com/johnnyxmas</a:t>
            </a:r>
          </a:p>
          <a:p>
            <a:pPr marL="448879" indent="-321879" defTabSz="821531">
              <a:lnSpc>
                <a:spcPct val="209999"/>
              </a:lnSpc>
              <a:buSzPct val="145000"/>
              <a:buChar char="•"/>
              <a:defRPr sz="4200">
                <a:gradFill flip="none" rotWithShape="1">
                  <a:gsLst>
                    <a:gs pos="0">
                      <a:schemeClr val="accent1">
                        <a:hueOff val="100764"/>
                        <a:lumOff val="17328"/>
                      </a:schemeClr>
                    </a:gs>
                    <a:gs pos="100000">
                      <a:schemeClr val="accent1">
                        <a:hueOff val="84757"/>
                        <a:satOff val="2302"/>
                        <a:lumOff val="10950"/>
                      </a:schemeClr>
                    </a:gs>
                  </a:gsLst>
                  <a:lin ang="5400000" scaled="0"/>
                </a:gradFill>
                <a:latin typeface="Avenir Next Condensed Regular"/>
                <a:ea typeface="Avenir Next Condensed Regular"/>
                <a:cs typeface="Avenir Next Condensed Regular"/>
                <a:sym typeface="Avenir Next Condensed Regular"/>
              </a:defRPr>
            </a:pPr>
            <a:r>
              <a:rPr u="sng">
                <a:hlinkClick r:id="rId6" invalidUrl="" action="" tgtFrame="" tooltip="" history="1" highlightClick="0" endSnd="0"/>
              </a:rPr>
              <a:t>https://linktr.ee/johnnyxmas</a:t>
            </a:r>
          </a:p>
        </p:txBody>
      </p:sp>
      <p:sp>
        <p:nvSpPr>
          <p:cNvPr id="102" name=".rip"/>
          <p:cNvSpPr txBox="1"/>
          <p:nvPr/>
        </p:nvSpPr>
        <p:spPr>
          <a:xfrm>
            <a:off x="15948310" y="3460562"/>
            <a:ext cx="3925267" cy="1463601"/>
          </a:xfrm>
          <a:prstGeom prst="rect">
            <a:avLst/>
          </a:prstGeom>
          <a:ln w="12700">
            <a:miter lim="400000"/>
          </a:ln>
          <a:extLst>
            <a:ext uri="{C572A759-6A51-4108-AA02-DFA0A04FC94B}">
              <ma14:wrappingTextBoxFlag xmlns:ma14="http://schemas.microsoft.com/office/mac/drawingml/2011/main" val="1"/>
            </a:ext>
          </a:extLst>
        </p:spPr>
        <p:txBody>
          <a:bodyPr lIns="71400" tIns="71400" rIns="71400" bIns="71400" anchor="ctr">
            <a:spAutoFit/>
          </a:bodyPr>
          <a:lstStyle>
            <a:lvl1pPr algn="ctr" defTabSz="821531">
              <a:defRPr sz="7600">
                <a:solidFill>
                  <a:srgbClr val="FFFFFF"/>
                </a:solidFill>
                <a:latin typeface="Avenir Next Condensed Regular"/>
                <a:ea typeface="Avenir Next Condensed Regular"/>
                <a:cs typeface="Avenir Next Condensed Regular"/>
                <a:sym typeface="Avenir Next Condensed Regular"/>
              </a:defRPr>
            </a:lvl1pPr>
          </a:lstStyle>
          <a:p>
            <a:pPr/>
            <a:r>
              <a:t>.rip</a:t>
            </a:r>
          </a:p>
        </p:txBody>
      </p:sp>
      <p:sp>
        <p:nvSpPr>
          <p:cNvPr id="103" name="JohnnyXmas@grimm-co.com"/>
          <p:cNvSpPr txBox="1"/>
          <p:nvPr/>
        </p:nvSpPr>
        <p:spPr>
          <a:xfrm>
            <a:off x="10511817" y="6401920"/>
            <a:ext cx="6948579" cy="942902"/>
          </a:xfrm>
          <a:prstGeom prst="rect">
            <a:avLst/>
          </a:prstGeom>
          <a:ln w="12700">
            <a:miter lim="400000"/>
          </a:ln>
          <a:extLst>
            <a:ext uri="{C572A759-6A51-4108-AA02-DFA0A04FC94B}">
              <ma14:wrappingTextBoxFlag xmlns:ma14="http://schemas.microsoft.com/office/mac/drawingml/2011/main" val="1"/>
            </a:ext>
          </a:extLst>
        </p:spPr>
        <p:txBody>
          <a:bodyPr wrap="none" lIns="71400" tIns="71400" rIns="71400" bIns="71400" anchor="ctr">
            <a:spAutoFit/>
          </a:bodyPr>
          <a:lstStyle>
            <a:lvl1pPr defTabSz="821531">
              <a:lnSpc>
                <a:spcPct val="110000"/>
              </a:lnSpc>
              <a:defRPr b="1" sz="4600" u="sng">
                <a:ln w="12700" cap="flat">
                  <a:solidFill>
                    <a:srgbClr val="000000"/>
                  </a:solidFill>
                  <a:prstDash val="solid"/>
                  <a:miter lim="400000"/>
                </a:ln>
                <a:solidFill>
                  <a:srgbClr val="FFFFFF"/>
                </a:solidFill>
                <a:uFill>
                  <a:solidFill>
                    <a:srgbClr val="0563C1"/>
                  </a:solidFill>
                </a:uFill>
                <a:latin typeface="Avenir Next Condensed Regular"/>
                <a:ea typeface="Avenir Next Condensed Regular"/>
                <a:cs typeface="Avenir Next Condensed Regular"/>
                <a:sym typeface="Avenir Next Condensed Regular"/>
                <a:hlinkClick r:id="rId7" invalidUrl="" action="" tgtFrame="" tooltip="" history="1" highlightClick="0" endSnd="0"/>
              </a:defRPr>
            </a:lvl1pPr>
          </a:lstStyle>
          <a:p>
            <a:pPr>
              <a:defRPr u="none">
                <a:uFillTx/>
              </a:defRPr>
            </a:pPr>
            <a:r>
              <a:rPr u="sng">
                <a:uFill>
                  <a:solidFill>
                    <a:srgbClr val="0563C1"/>
                  </a:solidFill>
                </a:uFill>
                <a:hlinkClick r:id="rId7" invalidUrl="" action="" tgtFrame="" tooltip="" history="1" highlightClick="0" endSnd="0"/>
              </a:rPr>
              <a:t>JohnnyXmas@grimm-co.com</a:t>
            </a:r>
          </a:p>
        </p:txBody>
      </p:sp>
      <p:pic>
        <p:nvPicPr>
          <p:cNvPr id="104" name="grimm_final_logo_PNG.png" descr="grimm_final_logo_PNG.png"/>
          <p:cNvPicPr>
            <a:picLocks noChangeAspect="1"/>
          </p:cNvPicPr>
          <p:nvPr/>
        </p:nvPicPr>
        <p:blipFill>
          <a:blip r:embed="rId8">
            <a:extLst/>
          </a:blip>
          <a:stretch>
            <a:fillRect/>
          </a:stretch>
        </p:blipFill>
        <p:spPr>
          <a:xfrm>
            <a:off x="10194499" y="1532477"/>
            <a:ext cx="7236396" cy="3165924"/>
          </a:xfrm>
          <a:prstGeom prst="rect">
            <a:avLst/>
          </a:prstGeom>
          <a:ln w="12700">
            <a:miter lim="400000"/>
          </a:ln>
          <a:effectLst>
            <a:outerShdw sx="100000" sy="100000" kx="0" ky="0" algn="b" rotWithShape="0" blurRad="317500" dist="0" dir="5400000">
              <a:srgbClr val="9895FF"/>
            </a:outerShdw>
          </a:effectLst>
        </p:spPr>
      </p:pic>
      <p:grpSp>
        <p:nvGrpSpPr>
          <p:cNvPr id="109" name="Group"/>
          <p:cNvGrpSpPr/>
          <p:nvPr/>
        </p:nvGrpSpPr>
        <p:grpSpPr>
          <a:xfrm>
            <a:off x="447282" y="543053"/>
            <a:ext cx="102551" cy="1149422"/>
            <a:chOff x="-1" y="-1"/>
            <a:chExt cx="102550" cy="1149420"/>
          </a:xfrm>
        </p:grpSpPr>
        <p:sp>
          <p:nvSpPr>
            <p:cNvPr id="105" name="Circle"/>
            <p:cNvSpPr/>
            <p:nvPr/>
          </p:nvSpPr>
          <p:spPr>
            <a:xfrm>
              <a:off x="-2" y="-2"/>
              <a:ext cx="102552" cy="102549"/>
            </a:xfrm>
            <a:prstGeom prst="ellipse">
              <a:avLst/>
            </a:prstGeom>
            <a:solidFill>
              <a:schemeClr val="accent3"/>
            </a:solidFill>
            <a:ln w="3175" cap="flat">
              <a:noFill/>
              <a:miter lim="400000"/>
            </a:ln>
            <a:effectLst/>
          </p:spPr>
          <p:txBody>
            <a:bodyPr wrap="square" lIns="71399" tIns="71399" rIns="71399" bIns="71399" numCol="1" anchor="ctr">
              <a:noAutofit/>
            </a:bodyPr>
            <a:lstStyle/>
            <a:p>
              <a:pPr algn="ctr">
                <a:defRPr>
                  <a:solidFill>
                    <a:schemeClr val="accent3"/>
                  </a:solidFill>
                  <a:latin typeface="Avenir Next Condensed Regular"/>
                  <a:ea typeface="Avenir Next Condensed Regular"/>
                  <a:cs typeface="Avenir Next Condensed Regular"/>
                  <a:sym typeface="Avenir Next Condensed Regular"/>
                </a:defRPr>
              </a:pPr>
            </a:p>
          </p:txBody>
        </p:sp>
        <p:sp>
          <p:nvSpPr>
            <p:cNvPr id="106" name="Circle"/>
            <p:cNvSpPr/>
            <p:nvPr/>
          </p:nvSpPr>
          <p:spPr>
            <a:xfrm>
              <a:off x="-1" y="351360"/>
              <a:ext cx="102497" cy="102495"/>
            </a:xfrm>
            <a:prstGeom prst="ellipse">
              <a:avLst/>
            </a:prstGeom>
            <a:solidFill>
              <a:schemeClr val="accent3"/>
            </a:solidFill>
            <a:ln w="3175" cap="flat">
              <a:noFill/>
              <a:miter lim="400000"/>
            </a:ln>
            <a:effectLst/>
          </p:spPr>
          <p:txBody>
            <a:bodyPr wrap="square" lIns="71399" tIns="71399" rIns="71399" bIns="71399" numCol="1" anchor="ctr">
              <a:noAutofit/>
            </a:bodyPr>
            <a:lstStyle/>
            <a:p>
              <a:pPr algn="ctr">
                <a:defRPr>
                  <a:solidFill>
                    <a:schemeClr val="accent3"/>
                  </a:solidFill>
                  <a:latin typeface="Avenir Next Condensed Regular"/>
                  <a:ea typeface="Avenir Next Condensed Regular"/>
                  <a:cs typeface="Avenir Next Condensed Regular"/>
                  <a:sym typeface="Avenir Next Condensed Regular"/>
                </a:defRPr>
              </a:pPr>
            </a:p>
          </p:txBody>
        </p:sp>
        <p:sp>
          <p:nvSpPr>
            <p:cNvPr id="107" name="Circle"/>
            <p:cNvSpPr/>
            <p:nvPr/>
          </p:nvSpPr>
          <p:spPr>
            <a:xfrm>
              <a:off x="-1" y="699142"/>
              <a:ext cx="102497" cy="102495"/>
            </a:xfrm>
            <a:prstGeom prst="ellipse">
              <a:avLst/>
            </a:prstGeom>
            <a:solidFill>
              <a:schemeClr val="accent3"/>
            </a:solidFill>
            <a:ln w="3175" cap="flat">
              <a:noFill/>
              <a:miter lim="400000"/>
            </a:ln>
            <a:effectLst/>
          </p:spPr>
          <p:txBody>
            <a:bodyPr wrap="square" lIns="71399" tIns="71399" rIns="71399" bIns="71399" numCol="1" anchor="ctr">
              <a:noAutofit/>
            </a:bodyPr>
            <a:lstStyle/>
            <a:p>
              <a:pPr algn="ctr">
                <a:defRPr>
                  <a:solidFill>
                    <a:schemeClr val="accent3"/>
                  </a:solidFill>
                  <a:latin typeface="Avenir Next Condensed Regular"/>
                  <a:ea typeface="Avenir Next Condensed Regular"/>
                  <a:cs typeface="Avenir Next Condensed Regular"/>
                  <a:sym typeface="Avenir Next Condensed Regular"/>
                </a:defRPr>
              </a:pPr>
            </a:p>
          </p:txBody>
        </p:sp>
        <p:sp>
          <p:nvSpPr>
            <p:cNvPr id="108" name="Circle"/>
            <p:cNvSpPr/>
            <p:nvPr/>
          </p:nvSpPr>
          <p:spPr>
            <a:xfrm>
              <a:off x="-1" y="1046924"/>
              <a:ext cx="102497" cy="102496"/>
            </a:xfrm>
            <a:prstGeom prst="ellipse">
              <a:avLst/>
            </a:prstGeom>
            <a:solidFill>
              <a:schemeClr val="accent3"/>
            </a:solidFill>
            <a:ln w="3175" cap="flat">
              <a:noFill/>
              <a:miter lim="400000"/>
            </a:ln>
            <a:effectLst/>
          </p:spPr>
          <p:txBody>
            <a:bodyPr wrap="square" lIns="71399" tIns="71399" rIns="71399" bIns="71399" numCol="1" anchor="ctr">
              <a:noAutofit/>
            </a:bodyPr>
            <a:lstStyle/>
            <a:p>
              <a:pPr algn="ctr">
                <a:defRPr>
                  <a:solidFill>
                    <a:schemeClr val="accent3"/>
                  </a:solidFill>
                  <a:latin typeface="Avenir Next Condensed Regular"/>
                  <a:ea typeface="Avenir Next Condensed Regular"/>
                  <a:cs typeface="Avenir Next Condensed Regular"/>
                  <a:sym typeface="Avenir Next Condensed Regular"/>
                </a:defRPr>
              </a:pPr>
            </a:p>
          </p:txBody>
        </p:sp>
      </p:grpSp>
      <p:sp>
        <p:nvSpPr>
          <p:cNvPr id="110" name="ICS Network Segmentation - SMFS, Inc. dba GRIMM"/>
          <p:cNvSpPr txBox="1"/>
          <p:nvPr/>
        </p:nvSpPr>
        <p:spPr>
          <a:xfrm rot="16200000">
            <a:off x="-3964812" y="6691481"/>
            <a:ext cx="8800222" cy="333038"/>
          </a:xfrm>
          <a:prstGeom prst="rect">
            <a:avLst/>
          </a:prstGeom>
          <a:ln w="12700">
            <a:miter lim="400000"/>
          </a:ln>
          <a:extLst>
            <a:ext uri="{C572A759-6A51-4108-AA02-DFA0A04FC94B}">
              <ma14:wrappingTextBoxFlag xmlns:ma14="http://schemas.microsoft.com/office/mac/drawingml/2011/main" val="1"/>
            </a:ext>
          </a:extLst>
        </p:spPr>
        <p:txBody>
          <a:bodyPr lIns="45695" tIns="45695" rIns="45695" bIns="45695">
            <a:spAutoFit/>
          </a:bodyPr>
          <a:lstStyle>
            <a:lvl1pPr algn="ctr">
              <a:defRPr>
                <a:solidFill>
                  <a:srgbClr val="4D99DF"/>
                </a:solidFill>
              </a:defRPr>
            </a:lvl1pPr>
          </a:lstStyle>
          <a:p>
            <a:pPr/>
            <a:r>
              <a:t>Couch to Compromise: How to Pwn an Enterprise in 2023 - Johnny Xmas</a:t>
            </a:r>
          </a:p>
        </p:txBody>
      </p:sp>
      <p:sp>
        <p:nvSpPr>
          <p:cNvPr id="111" name="@J0hnnyXm4s - johnny at johnny xmas dot net"/>
          <p:cNvSpPr txBox="1"/>
          <p:nvPr/>
        </p:nvSpPr>
        <p:spPr>
          <a:xfrm rot="16200000">
            <a:off x="21441055" y="6784467"/>
            <a:ext cx="4888444"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@J0hnnyXm4s - johnny at johnny xmas dot net</a:t>
            </a:r>
          </a:p>
        </p:txBody>
      </p:sp>
      <p:sp>
        <p:nvSpPr>
          <p:cNvPr id="112" name="@J0hnnyXm4s"/>
          <p:cNvSpPr txBox="1"/>
          <p:nvPr/>
        </p:nvSpPr>
        <p:spPr>
          <a:xfrm>
            <a:off x="17457087" y="11970353"/>
            <a:ext cx="6028431" cy="1196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7500"/>
            </a:lvl1pPr>
          </a:lstStyle>
          <a:p>
            <a:pPr/>
            <a:r>
              <a:t>@J0hnnyXm4s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76" name="MIMIKATZ"/>
          <p:cNvSpPr txBox="1"/>
          <p:nvPr/>
        </p:nvSpPr>
        <p:spPr>
          <a:xfrm rot="16200000">
            <a:off x="4549746" y="5053330"/>
            <a:ext cx="13716001" cy="3609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2600">
                <a:solidFill>
                  <a:schemeClr val="accent1"/>
                </a:solidFill>
                <a:latin typeface="Century Gothic"/>
                <a:ea typeface="Century Gothic"/>
                <a:cs typeface="Century Gothic"/>
                <a:sym typeface="Century Gothic"/>
              </a:defRPr>
            </a:lvl1pPr>
          </a:lstStyle>
          <a:p>
            <a:pPr/>
            <a:r>
              <a:t>MIMIKATZ</a:t>
            </a:r>
          </a:p>
        </p:txBody>
      </p:sp>
      <p:sp>
        <p:nvSpPr>
          <p:cNvPr id="377"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378"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379" name="Image" descr="Image"/>
          <p:cNvPicPr>
            <a:picLocks noChangeAspect="1"/>
          </p:cNvPicPr>
          <p:nvPr/>
        </p:nvPicPr>
        <p:blipFill>
          <a:blip r:embed="rId3">
            <a:extLst/>
          </a:blip>
          <a:srcRect l="0" t="0" r="0" b="1591"/>
          <a:stretch>
            <a:fillRect/>
          </a:stretch>
        </p:blipFill>
        <p:spPr>
          <a:xfrm>
            <a:off x="12200721" y="7459324"/>
            <a:ext cx="12001541" cy="6360771"/>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pic>
        <p:nvPicPr>
          <p:cNvPr id="380" name="Image" descr="Image"/>
          <p:cNvPicPr>
            <a:picLocks noChangeAspect="1"/>
          </p:cNvPicPr>
          <p:nvPr/>
        </p:nvPicPr>
        <p:blipFill>
          <a:blip r:embed="rId4">
            <a:extLst/>
          </a:blip>
          <a:srcRect l="813" t="0" r="0" b="0"/>
          <a:stretch>
            <a:fillRect/>
          </a:stretch>
        </p:blipFill>
        <p:spPr>
          <a:xfrm>
            <a:off x="12344178" y="-820202"/>
            <a:ext cx="10878121" cy="7793015"/>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pic>
        <p:nvPicPr>
          <p:cNvPr id="381" name="Image" descr="Image"/>
          <p:cNvPicPr>
            <a:picLocks noChangeAspect="1"/>
          </p:cNvPicPr>
          <p:nvPr/>
        </p:nvPicPr>
        <p:blipFill>
          <a:blip r:embed="rId5">
            <a:extLst/>
          </a:blip>
          <a:stretch>
            <a:fillRect/>
          </a:stretch>
        </p:blipFill>
        <p:spPr>
          <a:xfrm>
            <a:off x="14600786" y="775292"/>
            <a:ext cx="9029701" cy="8216901"/>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sp>
        <p:nvSpPr>
          <p:cNvPr id="382"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80"/>
                                        </p:tgtEl>
                                        <p:attrNameLst>
                                          <p:attrName>style.visibility</p:attrName>
                                        </p:attrNameLst>
                                      </p:cBhvr>
                                      <p:to>
                                        <p:strVal val="visible"/>
                                      </p:to>
                                    </p:set>
                                    <p:anim calcmode="lin" valueType="num">
                                      <p:cBhvr>
                                        <p:cTn id="7" dur="500" fill="hold"/>
                                        <p:tgtEl>
                                          <p:spTgt spid="380"/>
                                        </p:tgtEl>
                                        <p:attrNameLst>
                                          <p:attrName>ppt_w</p:attrName>
                                        </p:attrNameLst>
                                      </p:cBhvr>
                                      <p:tavLst>
                                        <p:tav tm="0">
                                          <p:val>
                                            <p:fltVal val="0"/>
                                          </p:val>
                                        </p:tav>
                                        <p:tav tm="100000">
                                          <p:val>
                                            <p:strVal val="#ppt_w"/>
                                          </p:val>
                                        </p:tav>
                                      </p:tavLst>
                                    </p:anim>
                                    <p:anim calcmode="lin" valueType="num">
                                      <p:cBhvr>
                                        <p:cTn id="8" dur="500" fill="hold"/>
                                        <p:tgtEl>
                                          <p:spTgt spid="38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81"/>
                                        </p:tgtEl>
                                        <p:attrNameLst>
                                          <p:attrName>style.visibility</p:attrName>
                                        </p:attrNameLst>
                                      </p:cBhvr>
                                      <p:to>
                                        <p:strVal val="visible"/>
                                      </p:to>
                                    </p:set>
                                    <p:anim calcmode="lin" valueType="num">
                                      <p:cBhvr>
                                        <p:cTn id="13" dur="500" fill="hold"/>
                                        <p:tgtEl>
                                          <p:spTgt spid="381"/>
                                        </p:tgtEl>
                                        <p:attrNameLst>
                                          <p:attrName>ppt_w</p:attrName>
                                        </p:attrNameLst>
                                      </p:cBhvr>
                                      <p:tavLst>
                                        <p:tav tm="0">
                                          <p:val>
                                            <p:fltVal val="0"/>
                                          </p:val>
                                        </p:tav>
                                        <p:tav tm="100000">
                                          <p:val>
                                            <p:strVal val="#ppt_w"/>
                                          </p:val>
                                        </p:tav>
                                      </p:tavLst>
                                    </p:anim>
                                    <p:anim calcmode="lin" valueType="num">
                                      <p:cBhvr>
                                        <p:cTn id="14" dur="500" fill="hold"/>
                                        <p:tgtEl>
                                          <p:spTgt spid="38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79"/>
                                        </p:tgtEl>
                                        <p:attrNameLst>
                                          <p:attrName>style.visibility</p:attrName>
                                        </p:attrNameLst>
                                      </p:cBhvr>
                                      <p:to>
                                        <p:strVal val="visible"/>
                                      </p:to>
                                    </p:set>
                                    <p:anim calcmode="lin" valueType="num">
                                      <p:cBhvr>
                                        <p:cTn id="19" dur="500" fill="hold"/>
                                        <p:tgtEl>
                                          <p:spTgt spid="379"/>
                                        </p:tgtEl>
                                        <p:attrNameLst>
                                          <p:attrName>ppt_w</p:attrName>
                                        </p:attrNameLst>
                                      </p:cBhvr>
                                      <p:tavLst>
                                        <p:tav tm="0">
                                          <p:val>
                                            <p:fltVal val="0"/>
                                          </p:val>
                                        </p:tav>
                                        <p:tav tm="100000">
                                          <p:val>
                                            <p:strVal val="#ppt_w"/>
                                          </p:val>
                                        </p:tav>
                                      </p:tavLst>
                                    </p:anim>
                                    <p:anim calcmode="lin" valueType="num">
                                      <p:cBhvr>
                                        <p:cTn id="20" dur="500" fill="hold"/>
                                        <p:tgtEl>
                                          <p:spTgt spid="3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1" grpId="2"/>
      <p:bldP build="whole" bldLvl="1" animBg="1" rev="0" advAuto="0" spid="379" grpId="3"/>
      <p:bldP build="whole" bldLvl="1" animBg="1" rev="0" advAuto="0" spid="380"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87" name="BLOODHOUND"/>
          <p:cNvSpPr txBox="1"/>
          <p:nvPr/>
        </p:nvSpPr>
        <p:spPr>
          <a:xfrm rot="16200000">
            <a:off x="3984596" y="5618480"/>
            <a:ext cx="13716001" cy="2479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5300">
                <a:solidFill>
                  <a:schemeClr val="accent1"/>
                </a:solidFill>
                <a:latin typeface="Century Gothic"/>
                <a:ea typeface="Century Gothic"/>
                <a:cs typeface="Century Gothic"/>
                <a:sym typeface="Century Gothic"/>
              </a:defRPr>
            </a:lvl1pPr>
          </a:lstStyle>
          <a:p>
            <a:pPr/>
            <a:r>
              <a:t>BLOODHOUND</a:t>
            </a:r>
          </a:p>
        </p:txBody>
      </p:sp>
      <p:sp>
        <p:nvSpPr>
          <p:cNvPr id="388"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389"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390" name="CpWpGGTW8AECFHO.jpg" descr="CpWpGGTW8AECFHO.jpg"/>
          <p:cNvPicPr>
            <a:picLocks noChangeAspect="1"/>
          </p:cNvPicPr>
          <p:nvPr/>
        </p:nvPicPr>
        <p:blipFill>
          <a:blip r:embed="rId3">
            <a:extLst/>
          </a:blip>
          <a:stretch>
            <a:fillRect/>
          </a:stretch>
        </p:blipFill>
        <p:spPr>
          <a:xfrm>
            <a:off x="11438222" y="662713"/>
            <a:ext cx="10525185" cy="6524585"/>
          </a:xfrm>
          <a:prstGeom prst="rect">
            <a:avLst/>
          </a:prstGeom>
          <a:ln w="12700">
            <a:miter lim="400000"/>
          </a:ln>
          <a:effectLst>
            <a:outerShdw sx="100000" sy="100000" kx="0" ky="0" algn="b" rotWithShape="0" blurRad="482600" dist="17240" dir="5400000">
              <a:srgbClr val="000000">
                <a:alpha val="75000"/>
              </a:srgbClr>
            </a:outerShdw>
          </a:effectLst>
        </p:spPr>
      </p:pic>
      <p:pic>
        <p:nvPicPr>
          <p:cNvPr id="391" name="687474703a2f2f692e696d6775722e636f6d2f474d75627562662e706e67.png" descr="687474703a2f2f692e696d6775722e636f6d2f474d75627562662e706e67.png"/>
          <p:cNvPicPr>
            <a:picLocks noChangeAspect="1"/>
          </p:cNvPicPr>
          <p:nvPr/>
        </p:nvPicPr>
        <p:blipFill>
          <a:blip r:embed="rId4">
            <a:extLst/>
          </a:blip>
          <a:srcRect l="24175" t="15902" r="29406" b="21219"/>
          <a:stretch>
            <a:fillRect/>
          </a:stretch>
        </p:blipFill>
        <p:spPr>
          <a:xfrm>
            <a:off x="14988774" y="4319015"/>
            <a:ext cx="8055109" cy="6435572"/>
          </a:xfrm>
          <a:prstGeom prst="rect">
            <a:avLst/>
          </a:prstGeom>
          <a:ln w="12700">
            <a:miter lim="400000"/>
          </a:ln>
          <a:effectLst>
            <a:outerShdw sx="100000" sy="100000" kx="0" ky="0" algn="b" rotWithShape="0" blurRad="482600" dist="17240" dir="5400000">
              <a:srgbClr val="000000">
                <a:alpha val="75000"/>
              </a:srgbClr>
            </a:outerShdw>
          </a:effectLst>
        </p:spPr>
      </p:pic>
      <p:pic>
        <p:nvPicPr>
          <p:cNvPr id="392" name="maxresdefault.jpg" descr="maxresdefault.jpg"/>
          <p:cNvPicPr>
            <a:picLocks noChangeAspect="1"/>
          </p:cNvPicPr>
          <p:nvPr/>
        </p:nvPicPr>
        <p:blipFill>
          <a:blip r:embed="rId5">
            <a:extLst/>
          </a:blip>
          <a:stretch>
            <a:fillRect/>
          </a:stretch>
        </p:blipFill>
        <p:spPr>
          <a:xfrm>
            <a:off x="11454394" y="8496198"/>
            <a:ext cx="9329354" cy="4888444"/>
          </a:xfrm>
          <a:prstGeom prst="rect">
            <a:avLst/>
          </a:prstGeom>
          <a:ln w="12700">
            <a:miter lim="400000"/>
          </a:ln>
          <a:effectLst>
            <a:outerShdw sx="100000" sy="100000" kx="0" ky="0" algn="b" rotWithShape="0" blurRad="482600" dist="17240" dir="5400000">
              <a:srgbClr val="000000">
                <a:alpha val="75000"/>
              </a:srgbClr>
            </a:outerShdw>
          </a:effectLst>
        </p:spPr>
      </p:pic>
      <p:sp>
        <p:nvSpPr>
          <p:cNvPr id="393"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pic>
        <p:nvPicPr>
          <p:cNvPr id="394" name="giphy.gif" descr="giphy.gif"/>
          <p:cNvPicPr>
            <a:picLocks noChangeAspect="0"/>
          </p:cNvPicPr>
          <p:nvPr/>
        </p:nvPicPr>
        <p:blipFill>
          <a:blip r:embed="rId6">
            <a:extLst/>
          </a:blip>
          <a:stretch>
            <a:fillRect/>
          </a:stretch>
        </p:blipFill>
        <p:spPr>
          <a:xfrm>
            <a:off x="12094448" y="2714755"/>
            <a:ext cx="11193028" cy="8497564"/>
          </a:xfrm>
          <a:prstGeom prst="rect">
            <a:avLst/>
          </a:prstGeom>
          <a:ln w="12700">
            <a:miter lim="400000"/>
          </a:ln>
          <a:effectLst>
            <a:outerShdw sx="100000" sy="100000" kx="0" ky="0" algn="b" rotWithShape="0" blurRad="863600" dist="30854" dir="5400000">
              <a:srgbClr val="000000"/>
            </a:outerShdw>
          </a:effectLst>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90"/>
                                        </p:tgtEl>
                                        <p:attrNameLst>
                                          <p:attrName>style.visibility</p:attrName>
                                        </p:attrNameLst>
                                      </p:cBhvr>
                                      <p:to>
                                        <p:strVal val="visible"/>
                                      </p:to>
                                    </p:set>
                                    <p:anim calcmode="lin" valueType="num">
                                      <p:cBhvr>
                                        <p:cTn id="7" dur="500" fill="hold"/>
                                        <p:tgtEl>
                                          <p:spTgt spid="390"/>
                                        </p:tgtEl>
                                        <p:attrNameLst>
                                          <p:attrName>ppt_w</p:attrName>
                                        </p:attrNameLst>
                                      </p:cBhvr>
                                      <p:tavLst>
                                        <p:tav tm="0">
                                          <p:val>
                                            <p:fltVal val="0"/>
                                          </p:val>
                                        </p:tav>
                                        <p:tav tm="100000">
                                          <p:val>
                                            <p:strVal val="#ppt_w"/>
                                          </p:val>
                                        </p:tav>
                                      </p:tavLst>
                                    </p:anim>
                                    <p:anim calcmode="lin" valueType="num">
                                      <p:cBhvr>
                                        <p:cTn id="8" dur="500" fill="hold"/>
                                        <p:tgtEl>
                                          <p:spTgt spid="39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91"/>
                                        </p:tgtEl>
                                        <p:attrNameLst>
                                          <p:attrName>style.visibility</p:attrName>
                                        </p:attrNameLst>
                                      </p:cBhvr>
                                      <p:to>
                                        <p:strVal val="visible"/>
                                      </p:to>
                                    </p:set>
                                    <p:anim calcmode="lin" valueType="num">
                                      <p:cBhvr>
                                        <p:cTn id="13" dur="500" fill="hold"/>
                                        <p:tgtEl>
                                          <p:spTgt spid="391"/>
                                        </p:tgtEl>
                                        <p:attrNameLst>
                                          <p:attrName>ppt_w</p:attrName>
                                        </p:attrNameLst>
                                      </p:cBhvr>
                                      <p:tavLst>
                                        <p:tav tm="0">
                                          <p:val>
                                            <p:fltVal val="0"/>
                                          </p:val>
                                        </p:tav>
                                        <p:tav tm="100000">
                                          <p:val>
                                            <p:strVal val="#ppt_w"/>
                                          </p:val>
                                        </p:tav>
                                      </p:tavLst>
                                    </p:anim>
                                    <p:anim calcmode="lin" valueType="num">
                                      <p:cBhvr>
                                        <p:cTn id="14" dur="500" fill="hold"/>
                                        <p:tgtEl>
                                          <p:spTgt spid="39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92"/>
                                        </p:tgtEl>
                                        <p:attrNameLst>
                                          <p:attrName>style.visibility</p:attrName>
                                        </p:attrNameLst>
                                      </p:cBhvr>
                                      <p:to>
                                        <p:strVal val="visible"/>
                                      </p:to>
                                    </p:set>
                                    <p:anim calcmode="lin" valueType="num">
                                      <p:cBhvr>
                                        <p:cTn id="19" dur="500" fill="hold"/>
                                        <p:tgtEl>
                                          <p:spTgt spid="392"/>
                                        </p:tgtEl>
                                        <p:attrNameLst>
                                          <p:attrName>ppt_w</p:attrName>
                                        </p:attrNameLst>
                                      </p:cBhvr>
                                      <p:tavLst>
                                        <p:tav tm="0">
                                          <p:val>
                                            <p:fltVal val="0"/>
                                          </p:val>
                                        </p:tav>
                                        <p:tav tm="100000">
                                          <p:val>
                                            <p:strVal val="#ppt_w"/>
                                          </p:val>
                                        </p:tav>
                                      </p:tavLst>
                                    </p:anim>
                                    <p:anim calcmode="lin" valueType="num">
                                      <p:cBhvr>
                                        <p:cTn id="20" dur="500" fill="hold"/>
                                        <p:tgtEl>
                                          <p:spTgt spid="39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394"/>
                                        </p:tgtEl>
                                        <p:attrNameLst>
                                          <p:attrName>style.visibility</p:attrName>
                                        </p:attrNameLst>
                                      </p:cBhvr>
                                      <p:to>
                                        <p:strVal val="visible"/>
                                      </p:to>
                                    </p:set>
                                    <p:anim calcmode="lin" valueType="num">
                                      <p:cBhvr>
                                        <p:cTn id="25" dur="500" fill="hold"/>
                                        <p:tgtEl>
                                          <p:spTgt spid="394"/>
                                        </p:tgtEl>
                                        <p:attrNameLst>
                                          <p:attrName>ppt_w</p:attrName>
                                        </p:attrNameLst>
                                      </p:cBhvr>
                                      <p:tavLst>
                                        <p:tav tm="0">
                                          <p:val>
                                            <p:fltVal val="0"/>
                                          </p:val>
                                        </p:tav>
                                        <p:tav tm="100000">
                                          <p:val>
                                            <p:strVal val="#ppt_w"/>
                                          </p:val>
                                        </p:tav>
                                      </p:tavLst>
                                    </p:anim>
                                    <p:anim calcmode="lin" valueType="num">
                                      <p:cBhvr>
                                        <p:cTn id="26" dur="500" fill="hold"/>
                                        <p:tgtEl>
                                          <p:spTgt spid="3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2" grpId="3"/>
      <p:bldP build="whole" bldLvl="1" animBg="1" rev="0" advAuto="0" spid="391" grpId="2"/>
      <p:bldP build="whole" bldLvl="1" animBg="1" rev="0" advAuto="0" spid="394" grpId="4"/>
      <p:bldP build="whole" bldLvl="1" animBg="1" rev="0" advAuto="0" spid="390"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399" name="KERBEROASTING"/>
          <p:cNvSpPr txBox="1"/>
          <p:nvPr/>
        </p:nvSpPr>
        <p:spPr>
          <a:xfrm rot="16200000">
            <a:off x="4017954" y="5916930"/>
            <a:ext cx="13716001" cy="1882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500">
                <a:solidFill>
                  <a:schemeClr val="accent1"/>
                </a:solidFill>
                <a:latin typeface="Century Gothic"/>
                <a:ea typeface="Century Gothic"/>
                <a:cs typeface="Century Gothic"/>
                <a:sym typeface="Century Gothic"/>
              </a:defRPr>
            </a:lvl1pPr>
          </a:lstStyle>
          <a:p>
            <a:pPr/>
            <a:r>
              <a:t>KERBEROASTING</a:t>
            </a:r>
          </a:p>
        </p:txBody>
      </p:sp>
      <p:sp>
        <p:nvSpPr>
          <p:cNvPr id="400"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401"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402"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pic>
        <p:nvPicPr>
          <p:cNvPr id="403" name="Screenshot 2023-03-23 at 8.03.16 PM.png" descr="Screenshot 2023-03-23 at 8.03.16 PM.png"/>
          <p:cNvPicPr>
            <a:picLocks noChangeAspect="1"/>
          </p:cNvPicPr>
          <p:nvPr/>
        </p:nvPicPr>
        <p:blipFill>
          <a:blip r:embed="rId3">
            <a:extLst/>
          </a:blip>
          <a:stretch>
            <a:fillRect/>
          </a:stretch>
        </p:blipFill>
        <p:spPr>
          <a:xfrm>
            <a:off x="11779151" y="265901"/>
            <a:ext cx="13530005" cy="7596198"/>
          </a:xfrm>
          <a:prstGeom prst="rect">
            <a:avLst/>
          </a:prstGeom>
          <a:ln w="12700">
            <a:miter lim="400000"/>
          </a:ln>
          <a:effectLst>
            <a:outerShdw sx="100000" sy="100000" kx="0" ky="0" algn="b" rotWithShape="0" blurRad="863600" dist="30854" dir="5400000">
              <a:srgbClr val="000000"/>
            </a:outerShdw>
          </a:effectLst>
        </p:spPr>
      </p:pic>
      <p:pic>
        <p:nvPicPr>
          <p:cNvPr id="404" name="Screenshot from 2019-03-12 21-22-24.jpeg" descr="Screenshot from 2019-03-12 21-22-24.jpeg"/>
          <p:cNvPicPr>
            <a:picLocks noChangeAspect="1"/>
          </p:cNvPicPr>
          <p:nvPr/>
        </p:nvPicPr>
        <p:blipFill>
          <a:blip r:embed="rId4">
            <a:extLst/>
          </a:blip>
          <a:stretch>
            <a:fillRect/>
          </a:stretch>
        </p:blipFill>
        <p:spPr>
          <a:xfrm>
            <a:off x="13024401" y="7322918"/>
            <a:ext cx="13341968" cy="6225152"/>
          </a:xfrm>
          <a:prstGeom prst="rect">
            <a:avLst/>
          </a:prstGeom>
          <a:ln w="12700">
            <a:miter lim="400000"/>
          </a:ln>
          <a:effectLst>
            <a:outerShdw sx="100000" sy="100000" kx="0" ky="0" algn="b" rotWithShape="0" blurRad="863600" dist="30854" dir="5400000">
              <a:srgbClr val="000000"/>
            </a:outerShdw>
          </a:effectLst>
        </p:spPr>
      </p:pic>
      <p:pic>
        <p:nvPicPr>
          <p:cNvPr id="405" name="giphy.gif" descr="giphy.gif"/>
          <p:cNvPicPr>
            <a:picLocks noChangeAspect="0"/>
          </p:cNvPicPr>
          <p:nvPr/>
        </p:nvPicPr>
        <p:blipFill>
          <a:blip r:embed="rId5">
            <a:extLst/>
          </a:blip>
          <a:stretch>
            <a:fillRect/>
          </a:stretch>
        </p:blipFill>
        <p:spPr>
          <a:xfrm>
            <a:off x="12704048" y="2384555"/>
            <a:ext cx="11193028" cy="8497564"/>
          </a:xfrm>
          <a:prstGeom prst="rect">
            <a:avLst/>
          </a:prstGeom>
          <a:ln w="12700">
            <a:miter lim="400000"/>
          </a:ln>
          <a:effectLst>
            <a:outerShdw sx="100000" sy="100000" kx="0" ky="0" algn="b" rotWithShape="0" blurRad="863600" dist="30854" dir="5400000">
              <a:srgbClr val="000000"/>
            </a:outerShdw>
          </a:effectLst>
        </p:spPr>
      </p:pic>
    </p:spTree>
  </p:cSld>
  <p:clrMapOvr>
    <a:masterClrMapping/>
  </p:clrMapOvr>
  <mc:AlternateContent xmlns:mc="http://schemas.openxmlformats.org/markup-compatibility/2006">
    <mc:Choice xmlns:p14="http://schemas.microsoft.com/office/powerpoint/2010/main" Requires="p14">
      <p:transition spd="fast" advClick="1" p14:dur="750">
        <p:push dir="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05"/>
                                        </p:tgtEl>
                                        <p:attrNameLst>
                                          <p:attrName>style.visibility</p:attrName>
                                        </p:attrNameLst>
                                      </p:cBhvr>
                                      <p:to>
                                        <p:strVal val="visible"/>
                                      </p:to>
                                    </p:set>
                                    <p:anim calcmode="lin" valueType="num">
                                      <p:cBhvr>
                                        <p:cTn id="7" dur="500" fill="hold"/>
                                        <p:tgtEl>
                                          <p:spTgt spid="405"/>
                                        </p:tgtEl>
                                        <p:attrNameLst>
                                          <p:attrName>ppt_w</p:attrName>
                                        </p:attrNameLst>
                                      </p:cBhvr>
                                      <p:tavLst>
                                        <p:tav tm="0">
                                          <p:val>
                                            <p:fltVal val="0"/>
                                          </p:val>
                                        </p:tav>
                                        <p:tav tm="100000">
                                          <p:val>
                                            <p:strVal val="#ppt_w"/>
                                          </p:val>
                                        </p:tav>
                                      </p:tavLst>
                                    </p:anim>
                                    <p:anim calcmode="lin" valueType="num">
                                      <p:cBhvr>
                                        <p:cTn id="8" dur="500" fill="hold"/>
                                        <p:tgtEl>
                                          <p:spTgt spid="4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5"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410" name="CPO ADCS + PETIT POTAM"/>
          <p:cNvSpPr txBox="1"/>
          <p:nvPr/>
        </p:nvSpPr>
        <p:spPr>
          <a:xfrm rot="16200000">
            <a:off x="3763954" y="6170930"/>
            <a:ext cx="13716001" cy="1374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8300">
                <a:solidFill>
                  <a:schemeClr val="accent1"/>
                </a:solidFill>
                <a:latin typeface="Century Gothic"/>
                <a:ea typeface="Century Gothic"/>
                <a:cs typeface="Century Gothic"/>
                <a:sym typeface="Century Gothic"/>
              </a:defRPr>
            </a:lvl1pPr>
          </a:lstStyle>
          <a:p>
            <a:pPr/>
            <a:r>
              <a:t>CPO ADCS + PETIT POTAM</a:t>
            </a:r>
          </a:p>
        </p:txBody>
      </p:sp>
      <p:sp>
        <p:nvSpPr>
          <p:cNvPr id="411"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412"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413"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pic>
        <p:nvPicPr>
          <p:cNvPr id="414" name="Screen Shot 2021-10-15 at 10.55.00 AM.png" descr="Screen Shot 2021-10-15 at 10.55.00 AM.png"/>
          <p:cNvPicPr>
            <a:picLocks noChangeAspect="1"/>
          </p:cNvPicPr>
          <p:nvPr/>
        </p:nvPicPr>
        <p:blipFill>
          <a:blip r:embed="rId3">
            <a:extLst/>
          </a:blip>
          <a:srcRect l="3614" t="8085" r="2947" b="0"/>
          <a:stretch>
            <a:fillRect/>
          </a:stretch>
        </p:blipFill>
        <p:spPr>
          <a:xfrm>
            <a:off x="12308034" y="2105233"/>
            <a:ext cx="11604247" cy="3639408"/>
          </a:xfrm>
          <a:prstGeom prst="rect">
            <a:avLst/>
          </a:prstGeom>
          <a:ln w="12700">
            <a:miter lim="400000"/>
          </a:ln>
          <a:effectLst>
            <a:outerShdw sx="100000" sy="100000" kx="0" ky="0" algn="b" rotWithShape="0" blurRad="482600" dist="17240" dir="5400000">
              <a:srgbClr val="000000">
                <a:alpha val="75000"/>
              </a:srgbClr>
            </a:outerShdw>
          </a:effectLst>
        </p:spPr>
      </p:pic>
      <p:pic>
        <p:nvPicPr>
          <p:cNvPr id="415" name="Screen Shot 2021-10-15 at 12.16.41 PM.png" descr="Screen Shot 2021-10-15 at 12.16.41 PM.png"/>
          <p:cNvPicPr>
            <a:picLocks noChangeAspect="1"/>
          </p:cNvPicPr>
          <p:nvPr/>
        </p:nvPicPr>
        <p:blipFill>
          <a:blip r:embed="rId4">
            <a:extLst/>
          </a:blip>
          <a:stretch>
            <a:fillRect/>
          </a:stretch>
        </p:blipFill>
        <p:spPr>
          <a:xfrm>
            <a:off x="11279764" y="5804517"/>
            <a:ext cx="13660768" cy="5147222"/>
          </a:xfrm>
          <a:prstGeom prst="rect">
            <a:avLst/>
          </a:prstGeom>
          <a:ln w="12700">
            <a:miter lim="400000"/>
          </a:ln>
          <a:effectLst>
            <a:outerShdw sx="100000" sy="100000" kx="0" ky="0" algn="b" rotWithShape="0" blurRad="482600" dist="1724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420" name="EMPIRE\DEATHSTAR"/>
          <p:cNvSpPr txBox="1"/>
          <p:nvPr/>
        </p:nvSpPr>
        <p:spPr>
          <a:xfrm rot="16200000">
            <a:off x="4017954" y="5916930"/>
            <a:ext cx="13716001" cy="1882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500">
                <a:solidFill>
                  <a:schemeClr val="accent1"/>
                </a:solidFill>
                <a:latin typeface="Century Gothic"/>
                <a:ea typeface="Century Gothic"/>
                <a:cs typeface="Century Gothic"/>
                <a:sym typeface="Century Gothic"/>
              </a:defRPr>
            </a:lvl1pPr>
          </a:lstStyle>
          <a:p>
            <a:pPr/>
            <a:r>
              <a:t>EMPIRE\DEATHSTAR</a:t>
            </a:r>
          </a:p>
        </p:txBody>
      </p:sp>
      <p:sp>
        <p:nvSpPr>
          <p:cNvPr id="421"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422"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pic>
        <p:nvPicPr>
          <p:cNvPr id="423" name="Image" descr="Image"/>
          <p:cNvPicPr>
            <a:picLocks noChangeAspect="0"/>
          </p:cNvPicPr>
          <p:nvPr/>
        </p:nvPicPr>
        <p:blipFill>
          <a:blip r:embed="rId3">
            <a:extLst/>
          </a:blip>
          <a:stretch>
            <a:fillRect/>
          </a:stretch>
        </p:blipFill>
        <p:spPr>
          <a:xfrm>
            <a:off x="11278168" y="127231"/>
            <a:ext cx="16256001" cy="6003749"/>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pic>
        <p:nvPicPr>
          <p:cNvPr id="424" name="Screen Shot 2017-11-01 at 4.57.59 PM.png" descr="Screen Shot 2017-11-01 at 4.57.59 PM.png"/>
          <p:cNvPicPr>
            <a:picLocks noChangeAspect="1"/>
          </p:cNvPicPr>
          <p:nvPr/>
        </p:nvPicPr>
        <p:blipFill>
          <a:blip r:embed="rId4">
            <a:extLst/>
          </a:blip>
          <a:stretch>
            <a:fillRect/>
          </a:stretch>
        </p:blipFill>
        <p:spPr>
          <a:xfrm>
            <a:off x="11417965" y="6981466"/>
            <a:ext cx="12687301" cy="8343901"/>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pic>
        <p:nvPicPr>
          <p:cNvPr id="425" name="Image" descr="Image"/>
          <p:cNvPicPr>
            <a:picLocks noChangeAspect="1"/>
          </p:cNvPicPr>
          <p:nvPr/>
        </p:nvPicPr>
        <p:blipFill>
          <a:blip r:embed="rId5">
            <a:extLst/>
          </a:blip>
          <a:stretch>
            <a:fillRect/>
          </a:stretch>
        </p:blipFill>
        <p:spPr>
          <a:xfrm>
            <a:off x="15563001" y="2964392"/>
            <a:ext cx="9983918" cy="6070698"/>
          </a:xfrm>
          <a:prstGeom prst="rect">
            <a:avLst/>
          </a:prstGeom>
          <a:ln w="12700">
            <a:solidFill>
              <a:srgbClr val="FFFFFF"/>
            </a:solidFill>
            <a:miter lim="400000"/>
          </a:ln>
          <a:effectLst>
            <a:outerShdw sx="100000" sy="100000" kx="0" ky="0" algn="b" rotWithShape="0" blurRad="482600" dist="17240" dir="5400000">
              <a:srgbClr val="000000">
                <a:alpha val="75000"/>
              </a:srgbClr>
            </a:outerShdw>
          </a:effectLst>
        </p:spPr>
      </p:pic>
      <p:sp>
        <p:nvSpPr>
          <p:cNvPr id="426"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pic>
        <p:nvPicPr>
          <p:cNvPr id="427" name="Screenshot 2023-03-23 at 8.20.50 PM.png" descr="Screenshot 2023-03-23 at 8.20.50 PM.png"/>
          <p:cNvPicPr>
            <a:picLocks noChangeAspect="1"/>
          </p:cNvPicPr>
          <p:nvPr/>
        </p:nvPicPr>
        <p:blipFill>
          <a:blip r:embed="rId6">
            <a:extLst/>
          </a:blip>
          <a:stretch>
            <a:fillRect/>
          </a:stretch>
        </p:blipFill>
        <p:spPr>
          <a:xfrm>
            <a:off x="11689549" y="5001433"/>
            <a:ext cx="12144133" cy="3161428"/>
          </a:xfrm>
          <a:prstGeom prst="rect">
            <a:avLst/>
          </a:prstGeom>
          <a:ln w="12700">
            <a:miter lim="400000"/>
          </a:ln>
          <a:effectLst>
            <a:outerShdw sx="100000" sy="100000" kx="0" ky="0" algn="b" rotWithShape="0" blurRad="393700" dist="25400" dir="5400000">
              <a:schemeClr val="accent1">
                <a:alpha val="75000"/>
              </a:scheme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23"/>
                                        </p:tgtEl>
                                        <p:attrNameLst>
                                          <p:attrName>style.visibility</p:attrName>
                                        </p:attrNameLst>
                                      </p:cBhvr>
                                      <p:to>
                                        <p:strVal val="visible"/>
                                      </p:to>
                                    </p:set>
                                    <p:anim calcmode="lin" valueType="num">
                                      <p:cBhvr>
                                        <p:cTn id="7" dur="500" fill="hold"/>
                                        <p:tgtEl>
                                          <p:spTgt spid="423"/>
                                        </p:tgtEl>
                                        <p:attrNameLst>
                                          <p:attrName>ppt_w</p:attrName>
                                        </p:attrNameLst>
                                      </p:cBhvr>
                                      <p:tavLst>
                                        <p:tav tm="0">
                                          <p:val>
                                            <p:fltVal val="0"/>
                                          </p:val>
                                        </p:tav>
                                        <p:tav tm="100000">
                                          <p:val>
                                            <p:strVal val="#ppt_w"/>
                                          </p:val>
                                        </p:tav>
                                      </p:tavLst>
                                    </p:anim>
                                    <p:anim calcmode="lin" valueType="num">
                                      <p:cBhvr>
                                        <p:cTn id="8" dur="500" fill="hold"/>
                                        <p:tgtEl>
                                          <p:spTgt spid="42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25"/>
                                        </p:tgtEl>
                                        <p:attrNameLst>
                                          <p:attrName>style.visibility</p:attrName>
                                        </p:attrNameLst>
                                      </p:cBhvr>
                                      <p:to>
                                        <p:strVal val="visible"/>
                                      </p:to>
                                    </p:set>
                                    <p:anim calcmode="lin" valueType="num">
                                      <p:cBhvr>
                                        <p:cTn id="13" dur="500" fill="hold"/>
                                        <p:tgtEl>
                                          <p:spTgt spid="425"/>
                                        </p:tgtEl>
                                        <p:attrNameLst>
                                          <p:attrName>ppt_w</p:attrName>
                                        </p:attrNameLst>
                                      </p:cBhvr>
                                      <p:tavLst>
                                        <p:tav tm="0">
                                          <p:val>
                                            <p:fltVal val="0"/>
                                          </p:val>
                                        </p:tav>
                                        <p:tav tm="100000">
                                          <p:val>
                                            <p:strVal val="#ppt_w"/>
                                          </p:val>
                                        </p:tav>
                                      </p:tavLst>
                                    </p:anim>
                                    <p:anim calcmode="lin" valueType="num">
                                      <p:cBhvr>
                                        <p:cTn id="14" dur="500" fill="hold"/>
                                        <p:tgtEl>
                                          <p:spTgt spid="42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424"/>
                                        </p:tgtEl>
                                        <p:attrNameLst>
                                          <p:attrName>style.visibility</p:attrName>
                                        </p:attrNameLst>
                                      </p:cBhvr>
                                      <p:to>
                                        <p:strVal val="visible"/>
                                      </p:to>
                                    </p:set>
                                    <p:anim calcmode="lin" valueType="num">
                                      <p:cBhvr>
                                        <p:cTn id="19" dur="500" fill="hold"/>
                                        <p:tgtEl>
                                          <p:spTgt spid="424"/>
                                        </p:tgtEl>
                                        <p:attrNameLst>
                                          <p:attrName>ppt_w</p:attrName>
                                        </p:attrNameLst>
                                      </p:cBhvr>
                                      <p:tavLst>
                                        <p:tav tm="0">
                                          <p:val>
                                            <p:fltVal val="0"/>
                                          </p:val>
                                        </p:tav>
                                        <p:tav tm="100000">
                                          <p:val>
                                            <p:strVal val="#ppt_w"/>
                                          </p:val>
                                        </p:tav>
                                      </p:tavLst>
                                    </p:anim>
                                    <p:anim calcmode="lin" valueType="num">
                                      <p:cBhvr>
                                        <p:cTn id="20" dur="500" fill="hold"/>
                                        <p:tgtEl>
                                          <p:spTgt spid="4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3" grpId="1"/>
      <p:bldP build="whole" bldLvl="1" animBg="1" rev="0" advAuto="0" spid="424" grpId="3"/>
      <p:bldP build="whole" bldLvl="1" animBg="1" rev="0" advAuto="0" spid="425"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432" name="HOORAY!"/>
          <p:cNvSpPr txBox="1"/>
          <p:nvPr/>
        </p:nvSpPr>
        <p:spPr>
          <a:xfrm>
            <a:off x="-1005724" y="201596"/>
            <a:ext cx="11228117" cy="242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5900"/>
            </a:lvl1pPr>
          </a:lstStyle>
          <a:p>
            <a:pPr/>
            <a:r>
              <a:t>HOORAY!</a:t>
            </a:r>
          </a:p>
        </p:txBody>
      </p:sp>
      <p:sp>
        <p:nvSpPr>
          <p:cNvPr id="433" name="YOU’RE A DA!"/>
          <p:cNvSpPr txBox="1"/>
          <p:nvPr/>
        </p:nvSpPr>
        <p:spPr>
          <a:xfrm>
            <a:off x="2471087" y="1604103"/>
            <a:ext cx="13067889" cy="242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b="1" sz="15900">
                <a:solidFill>
                  <a:schemeClr val="accent1"/>
                </a:solidFill>
              </a:defRPr>
            </a:lvl1pPr>
          </a:lstStyle>
          <a:p>
            <a:pPr/>
            <a:r>
              <a:t>YOU’RE A DA!</a:t>
            </a:r>
          </a:p>
        </p:txBody>
      </p:sp>
      <p:pic>
        <p:nvPicPr>
          <p:cNvPr id="434" name="6229d238-43a1-11e7-87cf-3464f71eeb1e.jpg" descr="6229d238-43a1-11e7-87cf-3464f71eeb1e.jpg"/>
          <p:cNvPicPr>
            <a:picLocks noChangeAspect="1"/>
          </p:cNvPicPr>
          <p:nvPr/>
        </p:nvPicPr>
        <p:blipFill>
          <a:blip r:embed="rId3">
            <a:extLst/>
          </a:blip>
          <a:srcRect l="0" t="1799" r="0" b="32704"/>
          <a:stretch>
            <a:fillRect/>
          </a:stretch>
        </p:blipFill>
        <p:spPr>
          <a:xfrm>
            <a:off x="1025128" y="4161174"/>
            <a:ext cx="22320891" cy="790612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432"/>
                                        </p:tgtEl>
                                        <p:attrNameLst>
                                          <p:attrName>style.visibility</p:attrName>
                                        </p:attrNameLst>
                                      </p:cBhvr>
                                      <p:to>
                                        <p:strVal val="visible"/>
                                      </p:to>
                                    </p:set>
                                    <p:anim calcmode="lin" valueType="num">
                                      <p:cBhvr>
                                        <p:cTn id="7" dur="500" fill="hold"/>
                                        <p:tgtEl>
                                          <p:spTgt spid="432"/>
                                        </p:tgtEl>
                                        <p:attrNameLst>
                                          <p:attrName>ppt_x</p:attrName>
                                        </p:attrNameLst>
                                      </p:cBhvr>
                                      <p:tavLst>
                                        <p:tav tm="0">
                                          <p:val>
                                            <p:strVal val="#ppt_x"/>
                                          </p:val>
                                        </p:tav>
                                        <p:tav tm="100000">
                                          <p:val>
                                            <p:strVal val="#ppt_x"/>
                                          </p:val>
                                        </p:tav>
                                      </p:tavLst>
                                    </p:anim>
                                    <p:anim calcmode="lin" valueType="num">
                                      <p:cBhvr>
                                        <p:cTn id="8" dur="500" fill="hold"/>
                                        <p:tgtEl>
                                          <p:spTgt spid="4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2"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439" name="RANSOMWARE"/>
          <p:cNvSpPr txBox="1"/>
          <p:nvPr/>
        </p:nvSpPr>
        <p:spPr>
          <a:xfrm rot="16200000">
            <a:off x="4017954" y="5916930"/>
            <a:ext cx="13716001" cy="1882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1500">
                <a:solidFill>
                  <a:schemeClr val="accent1"/>
                </a:solidFill>
                <a:latin typeface="Century Gothic"/>
                <a:ea typeface="Century Gothic"/>
                <a:cs typeface="Century Gothic"/>
                <a:sym typeface="Century Gothic"/>
              </a:defRPr>
            </a:lvl1pPr>
          </a:lstStyle>
          <a:p>
            <a:pPr/>
            <a:r>
              <a:t>RANSOMWARE</a:t>
            </a:r>
          </a:p>
        </p:txBody>
      </p:sp>
      <p:sp>
        <p:nvSpPr>
          <p:cNvPr id="440"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441"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442" name="POST…"/>
          <p:cNvSpPr txBox="1"/>
          <p:nvPr/>
        </p:nvSpPr>
        <p:spPr>
          <a:xfrm>
            <a:off x="1888078" y="3103879"/>
            <a:ext cx="5558027" cy="750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1900">
                <a:latin typeface="Century Gothic"/>
                <a:ea typeface="Century Gothic"/>
                <a:cs typeface="Century Gothic"/>
                <a:sym typeface="Century Gothic"/>
              </a:defRPr>
            </a:pPr>
            <a:r>
              <a:t>POST</a:t>
            </a:r>
          </a:p>
          <a:p>
            <a:pPr>
              <a:defRPr b="1" sz="11900">
                <a:latin typeface="Century Gothic"/>
                <a:ea typeface="Century Gothic"/>
                <a:cs typeface="Century Gothic"/>
                <a:sym typeface="Century Gothic"/>
              </a:defRPr>
            </a:pPr>
            <a:r>
              <a:t>EX</a:t>
            </a:r>
          </a:p>
          <a:p>
            <a:pPr>
              <a:defRPr b="1" sz="11900">
                <a:latin typeface="Century Gothic"/>
                <a:ea typeface="Century Gothic"/>
                <a:cs typeface="Century Gothic"/>
                <a:sym typeface="Century Gothic"/>
              </a:defRPr>
            </a:pPr>
            <a:r>
              <a:t>PLOI</a:t>
            </a:r>
          </a:p>
          <a:p>
            <a:pPr>
              <a:defRPr b="1" sz="11900">
                <a:latin typeface="Century Gothic"/>
                <a:ea typeface="Century Gothic"/>
                <a:cs typeface="Century Gothic"/>
                <a:sym typeface="Century Gothic"/>
              </a:defRPr>
            </a:pPr>
            <a:r>
              <a:t>TATION</a:t>
            </a:r>
          </a:p>
        </p:txBody>
      </p:sp>
      <p:pic>
        <p:nvPicPr>
          <p:cNvPr id="443" name="download (3).jpeg" descr="download (3).jpeg"/>
          <p:cNvPicPr>
            <a:picLocks noChangeAspect="1"/>
          </p:cNvPicPr>
          <p:nvPr/>
        </p:nvPicPr>
        <p:blipFill>
          <a:blip r:embed="rId3">
            <a:extLst/>
          </a:blip>
          <a:stretch>
            <a:fillRect/>
          </a:stretch>
        </p:blipFill>
        <p:spPr>
          <a:xfrm>
            <a:off x="11346275" y="-72953"/>
            <a:ext cx="9938753" cy="7424947"/>
          </a:xfrm>
          <a:prstGeom prst="rect">
            <a:avLst/>
          </a:prstGeom>
          <a:ln w="12700">
            <a:miter lim="400000"/>
          </a:ln>
          <a:effectLst>
            <a:outerShdw sx="100000" sy="100000" kx="0" ky="0" algn="b" rotWithShape="0" blurRad="1270000" dist="25400" dir="5400000">
              <a:srgbClr val="000000">
                <a:alpha val="75000"/>
              </a:srgbClr>
            </a:outerShdw>
          </a:effectLst>
        </p:spPr>
      </p:pic>
      <p:pic>
        <p:nvPicPr>
          <p:cNvPr id="444" name="download (4).jpeg" descr="download (4).jpeg"/>
          <p:cNvPicPr>
            <a:picLocks noChangeAspect="1"/>
          </p:cNvPicPr>
          <p:nvPr/>
        </p:nvPicPr>
        <p:blipFill>
          <a:blip r:embed="rId4">
            <a:extLst/>
          </a:blip>
          <a:stretch>
            <a:fillRect/>
          </a:stretch>
        </p:blipFill>
        <p:spPr>
          <a:xfrm>
            <a:off x="12974165" y="3848763"/>
            <a:ext cx="10699509" cy="6018474"/>
          </a:xfrm>
          <a:prstGeom prst="rect">
            <a:avLst/>
          </a:prstGeom>
          <a:ln w="12700">
            <a:miter lim="400000"/>
          </a:ln>
          <a:effectLst>
            <a:outerShdw sx="100000" sy="100000" kx="0" ky="0" algn="b" rotWithShape="0" blurRad="1270000" dist="25400" dir="5400000">
              <a:srgbClr val="000000">
                <a:alpha val="75000"/>
              </a:srgbClr>
            </a:outerShdw>
          </a:effectLst>
        </p:spPr>
      </p:pic>
      <p:pic>
        <p:nvPicPr>
          <p:cNvPr id="445" name="download (12).png" descr="download (12).png"/>
          <p:cNvPicPr>
            <a:picLocks noChangeAspect="1"/>
          </p:cNvPicPr>
          <p:nvPr/>
        </p:nvPicPr>
        <p:blipFill>
          <a:blip r:embed="rId5">
            <a:extLst/>
          </a:blip>
          <a:stretch>
            <a:fillRect/>
          </a:stretch>
        </p:blipFill>
        <p:spPr>
          <a:xfrm>
            <a:off x="11776355" y="7245302"/>
            <a:ext cx="8759854" cy="6334982"/>
          </a:xfrm>
          <a:prstGeom prst="rect">
            <a:avLst/>
          </a:prstGeom>
          <a:ln w="12700">
            <a:miter lim="400000"/>
          </a:ln>
          <a:effectLst>
            <a:outerShdw sx="100000" sy="100000" kx="0" ky="0" algn="b" rotWithShape="0" blurRad="1270000" dist="2540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450" name="Rectangle"/>
          <p:cNvSpPr/>
          <p:nvPr/>
        </p:nvSpPr>
        <p:spPr>
          <a:xfrm>
            <a:off x="3148025" y="0"/>
            <a:ext cx="6689112" cy="13716001"/>
          </a:xfrm>
          <a:prstGeom prst="rect">
            <a:avLst/>
          </a:prstGeom>
          <a:solidFill>
            <a:srgbClr val="000000"/>
          </a:solidFill>
          <a:ln w="12700">
            <a:miter lim="400000"/>
          </a:ln>
        </p:spPr>
        <p:txBody>
          <a:bodyPr lIns="45719" rIns="45719" anchor="ctr"/>
          <a:lstStyle/>
          <a:p>
            <a:pPr algn="ctr">
              <a:defRPr>
                <a:solidFill>
                  <a:srgbClr val="F8F8F8"/>
                </a:solidFill>
              </a:defRPr>
            </a:pPr>
          </a:p>
        </p:txBody>
      </p:sp>
      <p:sp>
        <p:nvSpPr>
          <p:cNvPr id="451" name="Rectangle"/>
          <p:cNvSpPr/>
          <p:nvPr/>
        </p:nvSpPr>
        <p:spPr>
          <a:xfrm>
            <a:off x="2698916"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452" name="POST-EXPLOIT…"/>
          <p:cNvSpPr txBox="1"/>
          <p:nvPr/>
        </p:nvSpPr>
        <p:spPr>
          <a:xfrm>
            <a:off x="-793123" y="642469"/>
            <a:ext cx="14571408" cy="321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POST-EXPLOIT</a:t>
            </a:r>
          </a:p>
          <a:p>
            <a:pPr algn="ctr">
              <a:defRPr b="1" sz="10000">
                <a:solidFill>
                  <a:schemeClr val="accent1"/>
                </a:solidFill>
                <a:latin typeface="Century Gothic"/>
                <a:ea typeface="Century Gothic"/>
                <a:cs typeface="Century Gothic"/>
                <a:sym typeface="Century Gothic"/>
              </a:defRPr>
            </a:pPr>
            <a:r>
              <a:rPr>
                <a:solidFill>
                  <a:srgbClr val="E7E6E6"/>
                </a:solidFill>
              </a:rPr>
              <a:t>DEFENSE</a:t>
            </a:r>
          </a:p>
        </p:txBody>
      </p:sp>
      <p:sp>
        <p:nvSpPr>
          <p:cNvPr id="453" name="Rectangle"/>
          <p:cNvSpPr/>
          <p:nvPr/>
        </p:nvSpPr>
        <p:spPr>
          <a:xfrm>
            <a:off x="934296" y="639931"/>
            <a:ext cx="11116570" cy="3220717"/>
          </a:xfrm>
          <a:prstGeom prst="rect">
            <a:avLst/>
          </a:prstGeom>
          <a:ln w="127000">
            <a:solidFill>
              <a:srgbClr val="E7E6E6"/>
            </a:solidFill>
            <a:miter/>
          </a:ln>
        </p:spPr>
        <p:txBody>
          <a:bodyPr lIns="45719" rIns="45719" anchor="ctr"/>
          <a:lstStyle/>
          <a:p>
            <a:pPr algn="ctr">
              <a:defRPr>
                <a:solidFill>
                  <a:srgbClr val="F8F8F8"/>
                </a:solidFill>
              </a:defRPr>
            </a:pPr>
          </a:p>
        </p:txBody>
      </p:sp>
      <p:sp>
        <p:nvSpPr>
          <p:cNvPr id="454" name="Disable WPAD, LLMNR, NBT-NS &amp; mDNS…"/>
          <p:cNvSpPr txBox="1"/>
          <p:nvPr/>
        </p:nvSpPr>
        <p:spPr>
          <a:xfrm>
            <a:off x="10534373" y="5017951"/>
            <a:ext cx="11420973" cy="319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Disable WPAD, LLMNR, NBT-NS &amp; mDNS</a:t>
            </a:r>
          </a:p>
          <a:p>
            <a:pPr marL="511342" indent="-511342">
              <a:buSzPct val="100000"/>
              <a:buChar char="•"/>
              <a:defRPr sz="5100">
                <a:latin typeface="Calibri Light"/>
                <a:ea typeface="Calibri Light"/>
                <a:cs typeface="Calibri Light"/>
                <a:sym typeface="Calibri Light"/>
              </a:defRPr>
            </a:pPr>
            <a:r>
              <a:t>Roll out SMB signing</a:t>
            </a:r>
          </a:p>
          <a:p>
            <a:pPr marL="511342" indent="-511342">
              <a:buSzPct val="100000"/>
              <a:buChar char="•"/>
              <a:defRPr sz="5100">
                <a:latin typeface="Calibri Light"/>
                <a:ea typeface="Calibri Light"/>
                <a:cs typeface="Calibri Light"/>
                <a:sym typeface="Calibri Light"/>
              </a:defRPr>
            </a:pPr>
            <a:r>
              <a:t>“Cyber Deception”</a:t>
            </a:r>
          </a:p>
        </p:txBody>
      </p:sp>
      <p:sp>
        <p:nvSpPr>
          <p:cNvPr id="455" name="//   Responder"/>
          <p:cNvSpPr txBox="1"/>
          <p:nvPr/>
        </p:nvSpPr>
        <p:spPr>
          <a:xfrm>
            <a:off x="8736983" y="3817247"/>
            <a:ext cx="12873419"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7000">
                <a:solidFill>
                  <a:schemeClr val="accent1"/>
                </a:solidFill>
              </a:defRPr>
            </a:pPr>
            <a:r>
              <a:t>// </a:t>
            </a:r>
            <a:r>
              <a:rPr>
                <a:solidFill>
                  <a:srgbClr val="E7E6E6"/>
                </a:solidFill>
              </a:rPr>
              <a:t>  Responder</a:t>
            </a:r>
          </a:p>
        </p:txBody>
      </p:sp>
      <p:sp>
        <p:nvSpPr>
          <p:cNvPr id="456" name="DON’T USE NULL SESSIONS…"/>
          <p:cNvSpPr txBox="1"/>
          <p:nvPr/>
        </p:nvSpPr>
        <p:spPr>
          <a:xfrm>
            <a:off x="10534373" y="9777778"/>
            <a:ext cx="11997243" cy="3964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DON’T USE NULL SESSIONS</a:t>
            </a:r>
          </a:p>
          <a:p>
            <a:pPr marL="511342" indent="-511342">
              <a:buSzPct val="100000"/>
              <a:buChar char="•"/>
              <a:defRPr sz="5100">
                <a:latin typeface="Calibri Light"/>
                <a:ea typeface="Calibri Light"/>
                <a:cs typeface="Calibri Light"/>
                <a:sym typeface="Calibri Light"/>
              </a:defRPr>
            </a:pPr>
            <a:r>
              <a:t>Alert on mass connections/logins (failed AND successful)</a:t>
            </a:r>
          </a:p>
          <a:p>
            <a:pPr marL="511342" indent="-511342">
              <a:buSzPct val="100000"/>
              <a:buChar char="•"/>
              <a:defRPr sz="5100">
                <a:latin typeface="Calibri Light"/>
                <a:ea typeface="Calibri Light"/>
                <a:cs typeface="Calibri Light"/>
                <a:sym typeface="Calibri Light"/>
              </a:defRPr>
            </a:pPr>
            <a:r>
              <a:t>Stop giving everyone and their dog Local Admin privs</a:t>
            </a:r>
          </a:p>
        </p:txBody>
      </p:sp>
      <p:sp>
        <p:nvSpPr>
          <p:cNvPr id="457" name="//   CME"/>
          <p:cNvSpPr txBox="1"/>
          <p:nvPr/>
        </p:nvSpPr>
        <p:spPr>
          <a:xfrm>
            <a:off x="8756687" y="8512352"/>
            <a:ext cx="13701383"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7000">
                <a:solidFill>
                  <a:schemeClr val="accent1"/>
                </a:solidFill>
              </a:defRPr>
            </a:pPr>
            <a:r>
              <a:t>// </a:t>
            </a:r>
            <a:r>
              <a:rPr>
                <a:solidFill>
                  <a:srgbClr val="E7E6E6"/>
                </a:solidFill>
              </a:rPr>
              <a:t>  CME</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462" name="Rectangle"/>
          <p:cNvSpPr/>
          <p:nvPr/>
        </p:nvSpPr>
        <p:spPr>
          <a:xfrm>
            <a:off x="3148025" y="0"/>
            <a:ext cx="6689112" cy="13716001"/>
          </a:xfrm>
          <a:prstGeom prst="rect">
            <a:avLst/>
          </a:prstGeom>
          <a:solidFill>
            <a:srgbClr val="000000"/>
          </a:solidFill>
          <a:ln w="12700">
            <a:miter lim="400000"/>
          </a:ln>
        </p:spPr>
        <p:txBody>
          <a:bodyPr lIns="45719" rIns="45719" anchor="ctr"/>
          <a:lstStyle/>
          <a:p>
            <a:pPr algn="ctr">
              <a:defRPr>
                <a:solidFill>
                  <a:srgbClr val="F8F8F8"/>
                </a:solidFill>
              </a:defRPr>
            </a:pPr>
          </a:p>
        </p:txBody>
      </p:sp>
      <p:sp>
        <p:nvSpPr>
          <p:cNvPr id="463" name="Rectangle"/>
          <p:cNvSpPr/>
          <p:nvPr/>
        </p:nvSpPr>
        <p:spPr>
          <a:xfrm>
            <a:off x="2698916"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464" name="POST-EXPLOIT…"/>
          <p:cNvSpPr txBox="1"/>
          <p:nvPr/>
        </p:nvSpPr>
        <p:spPr>
          <a:xfrm>
            <a:off x="-793123" y="642469"/>
            <a:ext cx="14571408" cy="321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POST-EXPLOIT</a:t>
            </a:r>
          </a:p>
          <a:p>
            <a:pPr algn="ctr">
              <a:defRPr b="1" sz="10000">
                <a:solidFill>
                  <a:schemeClr val="accent1"/>
                </a:solidFill>
                <a:latin typeface="Century Gothic"/>
                <a:ea typeface="Century Gothic"/>
                <a:cs typeface="Century Gothic"/>
                <a:sym typeface="Century Gothic"/>
              </a:defRPr>
            </a:pPr>
            <a:r>
              <a:rPr>
                <a:solidFill>
                  <a:srgbClr val="E7E6E6"/>
                </a:solidFill>
              </a:rPr>
              <a:t>DEFENSE</a:t>
            </a:r>
          </a:p>
        </p:txBody>
      </p:sp>
      <p:sp>
        <p:nvSpPr>
          <p:cNvPr id="465" name="Rectangle"/>
          <p:cNvSpPr/>
          <p:nvPr/>
        </p:nvSpPr>
        <p:spPr>
          <a:xfrm>
            <a:off x="934296" y="639931"/>
            <a:ext cx="11116570" cy="3220717"/>
          </a:xfrm>
          <a:prstGeom prst="rect">
            <a:avLst/>
          </a:prstGeom>
          <a:ln w="127000">
            <a:solidFill>
              <a:srgbClr val="E7E6E6"/>
            </a:solidFill>
            <a:miter/>
          </a:ln>
        </p:spPr>
        <p:txBody>
          <a:bodyPr lIns="45719" rIns="45719" anchor="ctr"/>
          <a:lstStyle/>
          <a:p>
            <a:pPr algn="ctr">
              <a:defRPr>
                <a:solidFill>
                  <a:srgbClr val="F8F8F8"/>
                </a:solidFill>
              </a:defRPr>
            </a:pPr>
          </a:p>
        </p:txBody>
      </p:sp>
      <p:sp>
        <p:nvSpPr>
          <p:cNvPr id="466" name="RUN IT FIRST!…"/>
          <p:cNvSpPr txBox="1"/>
          <p:nvPr/>
        </p:nvSpPr>
        <p:spPr>
          <a:xfrm>
            <a:off x="10534373" y="5262879"/>
            <a:ext cx="11420973" cy="319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RUN IT FIRST! </a:t>
            </a:r>
          </a:p>
          <a:p>
            <a:pPr marL="511342" indent="-511342">
              <a:buSzPct val="100000"/>
              <a:buChar char="•"/>
              <a:defRPr sz="5100">
                <a:latin typeface="Calibri Light"/>
                <a:ea typeface="Calibri Light"/>
                <a:cs typeface="Calibri Light"/>
                <a:sym typeface="Calibri Light"/>
              </a:defRPr>
            </a:pPr>
            <a:r>
              <a:t>Alert on anomalous traffic volume to a single DC (syslog, not EDR)</a:t>
            </a:r>
          </a:p>
          <a:p>
            <a:pPr marL="511342" indent="-511342">
              <a:buSzPct val="100000"/>
              <a:buChar char="•"/>
              <a:defRPr sz="5100">
                <a:latin typeface="Calibri Light"/>
                <a:ea typeface="Calibri Light"/>
                <a:cs typeface="Calibri Light"/>
                <a:sym typeface="Calibri Light"/>
              </a:defRPr>
            </a:pPr>
            <a:r>
              <a:t>Set query limit on the DC (DANGER)</a:t>
            </a:r>
          </a:p>
        </p:txBody>
      </p:sp>
      <p:sp>
        <p:nvSpPr>
          <p:cNvPr id="467" name="//   Bloodhound"/>
          <p:cNvSpPr txBox="1"/>
          <p:nvPr/>
        </p:nvSpPr>
        <p:spPr>
          <a:xfrm>
            <a:off x="8736983" y="4062176"/>
            <a:ext cx="12873419"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7000">
                <a:solidFill>
                  <a:schemeClr val="accent1"/>
                </a:solidFill>
              </a:defRPr>
            </a:pPr>
            <a:r>
              <a:t>// </a:t>
            </a:r>
            <a:r>
              <a:rPr>
                <a:solidFill>
                  <a:srgbClr val="E7E6E6"/>
                </a:solidFill>
              </a:rPr>
              <a:t>  Bloodhound</a:t>
            </a:r>
          </a:p>
        </p:txBody>
      </p:sp>
      <p:sp>
        <p:nvSpPr>
          <p:cNvPr id="468" name="Most EDR blocks this…"/>
          <p:cNvSpPr txBox="1"/>
          <p:nvPr/>
        </p:nvSpPr>
        <p:spPr>
          <a:xfrm>
            <a:off x="10534373" y="10030431"/>
            <a:ext cx="11997243" cy="319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Most EDR blocks this</a:t>
            </a:r>
          </a:p>
          <a:p>
            <a:pPr marL="511342" indent="-511342">
              <a:buSzPct val="100000"/>
              <a:buChar char="•"/>
              <a:defRPr sz="5100">
                <a:latin typeface="Calibri Light"/>
                <a:ea typeface="Calibri Light"/>
                <a:cs typeface="Calibri Light"/>
                <a:sym typeface="Calibri Light"/>
              </a:defRPr>
            </a:pPr>
            <a:r>
              <a:t>Alert on “lsass.dmp” file creation</a:t>
            </a:r>
          </a:p>
          <a:p>
            <a:pPr marL="511342" indent="-511342">
              <a:buSzPct val="100000"/>
              <a:buChar char="•"/>
              <a:defRPr sz="5100">
                <a:latin typeface="Calibri Light"/>
                <a:ea typeface="Calibri Light"/>
                <a:cs typeface="Calibri Light"/>
                <a:sym typeface="Calibri Light"/>
              </a:defRPr>
            </a:pPr>
            <a:r>
              <a:t>Stop giving everyone and their dog Local Admin privs</a:t>
            </a:r>
          </a:p>
        </p:txBody>
      </p:sp>
      <p:sp>
        <p:nvSpPr>
          <p:cNvPr id="469" name="//   Mimikatz"/>
          <p:cNvSpPr txBox="1"/>
          <p:nvPr/>
        </p:nvSpPr>
        <p:spPr>
          <a:xfrm>
            <a:off x="8756687" y="8765005"/>
            <a:ext cx="13701383"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7000">
                <a:solidFill>
                  <a:schemeClr val="accent1"/>
                </a:solidFill>
              </a:defRPr>
            </a:pPr>
            <a:r>
              <a:t>// </a:t>
            </a:r>
            <a:r>
              <a:rPr>
                <a:solidFill>
                  <a:srgbClr val="E7E6E6"/>
                </a:solidFill>
              </a:rPr>
              <a:t>  Mimikatz</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474" name="Rectangle"/>
          <p:cNvSpPr/>
          <p:nvPr/>
        </p:nvSpPr>
        <p:spPr>
          <a:xfrm>
            <a:off x="3148025" y="0"/>
            <a:ext cx="6689112" cy="13716001"/>
          </a:xfrm>
          <a:prstGeom prst="rect">
            <a:avLst/>
          </a:prstGeom>
          <a:solidFill>
            <a:srgbClr val="000000"/>
          </a:solidFill>
          <a:ln w="12700">
            <a:miter lim="400000"/>
          </a:ln>
        </p:spPr>
        <p:txBody>
          <a:bodyPr lIns="45719" rIns="45719" anchor="ctr"/>
          <a:lstStyle/>
          <a:p>
            <a:pPr algn="ctr">
              <a:defRPr>
                <a:solidFill>
                  <a:srgbClr val="F8F8F8"/>
                </a:solidFill>
              </a:defRPr>
            </a:pPr>
          </a:p>
        </p:txBody>
      </p:sp>
      <p:sp>
        <p:nvSpPr>
          <p:cNvPr id="475" name="Rectangle"/>
          <p:cNvSpPr/>
          <p:nvPr/>
        </p:nvSpPr>
        <p:spPr>
          <a:xfrm>
            <a:off x="2698916"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476" name="POST-EXPLOIT…"/>
          <p:cNvSpPr txBox="1"/>
          <p:nvPr/>
        </p:nvSpPr>
        <p:spPr>
          <a:xfrm>
            <a:off x="-793123" y="642469"/>
            <a:ext cx="14571408" cy="321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POST-EXPLOIT</a:t>
            </a:r>
          </a:p>
          <a:p>
            <a:pPr algn="ctr">
              <a:defRPr b="1" sz="10000">
                <a:solidFill>
                  <a:schemeClr val="accent1"/>
                </a:solidFill>
                <a:latin typeface="Century Gothic"/>
                <a:ea typeface="Century Gothic"/>
                <a:cs typeface="Century Gothic"/>
                <a:sym typeface="Century Gothic"/>
              </a:defRPr>
            </a:pPr>
            <a:r>
              <a:rPr>
                <a:solidFill>
                  <a:srgbClr val="E7E6E6"/>
                </a:solidFill>
              </a:rPr>
              <a:t>DEFENSE</a:t>
            </a:r>
          </a:p>
        </p:txBody>
      </p:sp>
      <p:sp>
        <p:nvSpPr>
          <p:cNvPr id="477" name="Rectangle"/>
          <p:cNvSpPr/>
          <p:nvPr/>
        </p:nvSpPr>
        <p:spPr>
          <a:xfrm>
            <a:off x="934296" y="639931"/>
            <a:ext cx="11116570" cy="3220717"/>
          </a:xfrm>
          <a:prstGeom prst="rect">
            <a:avLst/>
          </a:prstGeom>
          <a:ln w="127000">
            <a:solidFill>
              <a:srgbClr val="E7E6E6"/>
            </a:solidFill>
            <a:miter/>
          </a:ln>
        </p:spPr>
        <p:txBody>
          <a:bodyPr lIns="45719" rIns="45719" anchor="ctr"/>
          <a:lstStyle/>
          <a:p>
            <a:pPr algn="ctr">
              <a:defRPr>
                <a:solidFill>
                  <a:srgbClr val="F8F8F8"/>
                </a:solidFill>
              </a:defRPr>
            </a:pPr>
          </a:p>
        </p:txBody>
      </p:sp>
      <p:sp>
        <p:nvSpPr>
          <p:cNvPr id="478" name="Grow a spine…"/>
          <p:cNvSpPr txBox="1"/>
          <p:nvPr/>
        </p:nvSpPr>
        <p:spPr>
          <a:xfrm>
            <a:off x="10493551" y="5916022"/>
            <a:ext cx="12873419" cy="628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buSzPct val="100000"/>
              <a:buChar char="•"/>
              <a:defRPr sz="5100">
                <a:latin typeface="Calibri Light"/>
                <a:ea typeface="Calibri Light"/>
                <a:cs typeface="Calibri Light"/>
                <a:sym typeface="Calibri Light"/>
              </a:defRPr>
            </a:pPr>
            <a:r>
              <a:t>Grow a spine</a:t>
            </a:r>
          </a:p>
          <a:p>
            <a:pPr marL="511342" indent="-511342">
              <a:buSzPct val="100000"/>
              <a:buChar char="•"/>
              <a:defRPr sz="5100">
                <a:latin typeface="Calibri Light"/>
                <a:ea typeface="Calibri Light"/>
                <a:cs typeface="Calibri Light"/>
                <a:sym typeface="Calibri Light"/>
              </a:defRPr>
            </a:pPr>
            <a:r>
              <a:t>Admin account should not be the “daily driver”</a:t>
            </a:r>
          </a:p>
          <a:p>
            <a:pPr marL="511342" indent="-511342">
              <a:buSzPct val="100000"/>
              <a:buChar char="•"/>
              <a:defRPr sz="5100">
                <a:latin typeface="Calibri Light"/>
                <a:ea typeface="Calibri Light"/>
                <a:cs typeface="Calibri Light"/>
                <a:sym typeface="Calibri Light"/>
              </a:defRPr>
            </a:pPr>
            <a:r>
              <a:t>Use granular rules to only allow certain tasks to “Run as Admin”</a:t>
            </a:r>
          </a:p>
          <a:p>
            <a:pPr marL="511342" indent="-511342">
              <a:buSzPct val="100000"/>
              <a:buChar char="•"/>
              <a:defRPr sz="5100">
                <a:latin typeface="Calibri Light"/>
                <a:ea typeface="Calibri Light"/>
                <a:cs typeface="Calibri Light"/>
                <a:sym typeface="Calibri Light"/>
              </a:defRPr>
            </a:pPr>
            <a:r>
              <a:t>Use IAM vaults such as CyberArk to “check out” admin rights</a:t>
            </a:r>
          </a:p>
          <a:p>
            <a:pPr marL="511342" indent="-511342">
              <a:buSzPct val="100000"/>
              <a:buChar char="•"/>
              <a:defRPr sz="5100">
                <a:latin typeface="Calibri Light"/>
                <a:ea typeface="Calibri Light"/>
                <a:cs typeface="Calibri Light"/>
                <a:sym typeface="Calibri Light"/>
              </a:defRPr>
            </a:pPr>
            <a:r>
              <a:t>ALERT</a:t>
            </a:r>
          </a:p>
        </p:txBody>
      </p:sp>
      <p:sp>
        <p:nvSpPr>
          <p:cNvPr id="479" name="//   Rampant Local Admin"/>
          <p:cNvSpPr txBox="1"/>
          <p:nvPr/>
        </p:nvSpPr>
        <p:spPr>
          <a:xfrm>
            <a:off x="8696162" y="4715318"/>
            <a:ext cx="12873418"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7000">
                <a:solidFill>
                  <a:schemeClr val="accent1"/>
                </a:solidFill>
              </a:defRPr>
            </a:pPr>
            <a:r>
              <a:t>// </a:t>
            </a:r>
            <a:r>
              <a:rPr>
                <a:solidFill>
                  <a:srgbClr val="E7E6E6"/>
                </a:solidFill>
              </a:rPr>
              <a:t>  Rampant Local Admin</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Slide Number"/>
          <p:cNvSpPr txBox="1"/>
          <p:nvPr>
            <p:ph type="sldNum" sz="quarter" idx="2"/>
          </p:nvPr>
        </p:nvSpPr>
        <p:spPr>
          <a:xfrm rot="16200000">
            <a:off x="319418" y="12587622"/>
            <a:ext cx="258984"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117" name="Why.…"/>
          <p:cNvSpPr txBox="1"/>
          <p:nvPr/>
        </p:nvSpPr>
        <p:spPr>
          <a:xfrm>
            <a:off x="3156600" y="2138680"/>
            <a:ext cx="5558027" cy="943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5000">
                <a:latin typeface="Century Gothic"/>
                <a:ea typeface="Century Gothic"/>
                <a:cs typeface="Century Gothic"/>
                <a:sym typeface="Century Gothic"/>
              </a:defRPr>
            </a:pPr>
            <a:r>
              <a:t>Why.</a:t>
            </a:r>
          </a:p>
          <a:p>
            <a:pPr>
              <a:defRPr b="1" sz="15000">
                <a:latin typeface="Century Gothic"/>
                <a:ea typeface="Century Gothic"/>
                <a:cs typeface="Century Gothic"/>
                <a:sym typeface="Century Gothic"/>
              </a:defRPr>
            </a:pPr>
            <a:r>
              <a:t>Am.</a:t>
            </a:r>
          </a:p>
          <a:p>
            <a:pPr>
              <a:defRPr b="1" sz="15000">
                <a:latin typeface="Century Gothic"/>
                <a:ea typeface="Century Gothic"/>
                <a:cs typeface="Century Gothic"/>
                <a:sym typeface="Century Gothic"/>
              </a:defRPr>
            </a:pPr>
            <a:r>
              <a:t>I.</a:t>
            </a:r>
          </a:p>
          <a:p>
            <a:pPr>
              <a:defRPr b="1" sz="15000">
                <a:latin typeface="Century Gothic"/>
                <a:ea typeface="Century Gothic"/>
                <a:cs typeface="Century Gothic"/>
                <a:sym typeface="Century Gothic"/>
              </a:defRPr>
            </a:pPr>
            <a:r>
              <a:t>Here?</a:t>
            </a:r>
          </a:p>
        </p:txBody>
      </p:sp>
      <p:sp>
        <p:nvSpPr>
          <p:cNvPr id="118" name="Being a Pentester is BORING."/>
          <p:cNvSpPr txBox="1"/>
          <p:nvPr/>
        </p:nvSpPr>
        <p:spPr>
          <a:xfrm>
            <a:off x="10818577" y="3288029"/>
            <a:ext cx="11708391" cy="713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5100">
                <a:solidFill>
                  <a:schemeClr val="accent1">
                    <a:lumOff val="8431"/>
                  </a:schemeClr>
                </a:solidFill>
                <a:latin typeface="Century Gothic"/>
                <a:ea typeface="Century Gothic"/>
                <a:cs typeface="Century Gothic"/>
                <a:sym typeface="Century Gothic"/>
              </a:defRPr>
            </a:pPr>
            <a:r>
              <a:t>Being a Pentester is </a:t>
            </a:r>
            <a:r>
              <a:rPr b="1" u="sng"/>
              <a:t>BORING.  </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117"/>
                                        </p:tgtEl>
                                        <p:attrNameLst>
                                          <p:attrName>style.visibility</p:attrName>
                                        </p:attrNameLst>
                                      </p:cBhvr>
                                      <p:to>
                                        <p:strVal val="visible"/>
                                      </p:to>
                                    </p:set>
                                    <p:anim calcmode="lin" valueType="num">
                                      <p:cBhvr>
                                        <p:cTn id="7" dur="500" fill="hold"/>
                                        <p:tgtEl>
                                          <p:spTgt spid="117"/>
                                        </p:tgtEl>
                                        <p:attrNameLst>
                                          <p:attrName>ppt_x</p:attrName>
                                        </p:attrNameLst>
                                      </p:cBhvr>
                                      <p:tavLst>
                                        <p:tav tm="0">
                                          <p:val>
                                            <p:strVal val="#ppt_x"/>
                                          </p:val>
                                        </p:tav>
                                        <p:tav tm="100000">
                                          <p:val>
                                            <p:strVal val="#ppt_x"/>
                                          </p:val>
                                        </p:tav>
                                      </p:tavLst>
                                    </p:anim>
                                    <p:anim calcmode="lin" valueType="num">
                                      <p:cBhvr>
                                        <p:cTn id="8" dur="500" fill="hold"/>
                                        <p:tgtEl>
                                          <p:spTgt spid="1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118"/>
                                        </p:tgtEl>
                                        <p:attrNameLst>
                                          <p:attrName>style.visibility</p:attrName>
                                        </p:attrNameLst>
                                      </p:cBhvr>
                                      <p:to>
                                        <p:strVal val="visible"/>
                                      </p:to>
                                    </p:set>
                                    <p:anim calcmode="lin" valueType="num">
                                      <p:cBhvr>
                                        <p:cTn id="12" dur="500" fill="hold"/>
                                        <p:tgtEl>
                                          <p:spTgt spid="118"/>
                                        </p:tgtEl>
                                        <p:attrNameLst>
                                          <p:attrName>ppt_x</p:attrName>
                                        </p:attrNameLst>
                                      </p:cBhvr>
                                      <p:tavLst>
                                        <p:tav tm="0">
                                          <p:val>
                                            <p:strVal val="#ppt_x"/>
                                          </p:val>
                                        </p:tav>
                                        <p:tav tm="100000">
                                          <p:val>
                                            <p:strVal val="#ppt_x"/>
                                          </p:val>
                                        </p:tav>
                                      </p:tavLst>
                                    </p:anim>
                                    <p:anim calcmode="lin" valueType="num">
                                      <p:cBhvr>
                                        <p:cTn id="13"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8" grpId="2"/>
      <p:bldP build="whole" bldLvl="1" animBg="1" rev="0" advAuto="0" spid="117"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484" name="Rectangle"/>
          <p:cNvSpPr/>
          <p:nvPr/>
        </p:nvSpPr>
        <p:spPr>
          <a:xfrm>
            <a:off x="3148025" y="0"/>
            <a:ext cx="6689112" cy="13716001"/>
          </a:xfrm>
          <a:prstGeom prst="rect">
            <a:avLst/>
          </a:prstGeom>
          <a:solidFill>
            <a:srgbClr val="000000"/>
          </a:solidFill>
          <a:ln w="12700">
            <a:miter lim="400000"/>
          </a:ln>
        </p:spPr>
        <p:txBody>
          <a:bodyPr lIns="45719" rIns="45719" anchor="ctr"/>
          <a:lstStyle/>
          <a:p>
            <a:pPr algn="ctr">
              <a:defRPr>
                <a:solidFill>
                  <a:srgbClr val="F8F8F8"/>
                </a:solidFill>
              </a:defRPr>
            </a:pPr>
          </a:p>
        </p:txBody>
      </p:sp>
      <p:sp>
        <p:nvSpPr>
          <p:cNvPr id="485" name="Rectangle"/>
          <p:cNvSpPr/>
          <p:nvPr/>
        </p:nvSpPr>
        <p:spPr>
          <a:xfrm>
            <a:off x="2698916"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486" name="POST-EXPLOIT…"/>
          <p:cNvSpPr txBox="1"/>
          <p:nvPr/>
        </p:nvSpPr>
        <p:spPr>
          <a:xfrm>
            <a:off x="-793123" y="642469"/>
            <a:ext cx="14571408" cy="321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POST-EXPLOIT</a:t>
            </a:r>
          </a:p>
          <a:p>
            <a:pPr algn="ctr">
              <a:defRPr b="1" sz="10000">
                <a:solidFill>
                  <a:schemeClr val="accent1"/>
                </a:solidFill>
                <a:latin typeface="Century Gothic"/>
                <a:ea typeface="Century Gothic"/>
                <a:cs typeface="Century Gothic"/>
                <a:sym typeface="Century Gothic"/>
              </a:defRPr>
            </a:pPr>
            <a:r>
              <a:rPr>
                <a:solidFill>
                  <a:srgbClr val="E7E6E6"/>
                </a:solidFill>
              </a:rPr>
              <a:t>DEFENSE</a:t>
            </a:r>
          </a:p>
        </p:txBody>
      </p:sp>
      <p:sp>
        <p:nvSpPr>
          <p:cNvPr id="487" name="Rectangle"/>
          <p:cNvSpPr/>
          <p:nvPr/>
        </p:nvSpPr>
        <p:spPr>
          <a:xfrm>
            <a:off x="934296" y="639931"/>
            <a:ext cx="11116570" cy="3220717"/>
          </a:xfrm>
          <a:prstGeom prst="rect">
            <a:avLst/>
          </a:prstGeom>
          <a:ln w="127000">
            <a:solidFill>
              <a:srgbClr val="E7E6E6"/>
            </a:solidFill>
            <a:miter/>
          </a:ln>
        </p:spPr>
        <p:txBody>
          <a:bodyPr lIns="45719" rIns="45719" anchor="ctr"/>
          <a:lstStyle/>
          <a:p>
            <a:pPr algn="ctr">
              <a:defRPr>
                <a:solidFill>
                  <a:srgbClr val="F8F8F8"/>
                </a:solidFill>
              </a:defRPr>
            </a:pPr>
          </a:p>
        </p:txBody>
      </p:sp>
      <p:sp>
        <p:nvSpPr>
          <p:cNvPr id="488" name="Service Account Inventory…"/>
          <p:cNvSpPr txBox="1"/>
          <p:nvPr/>
        </p:nvSpPr>
        <p:spPr>
          <a:xfrm>
            <a:off x="10493551" y="6446701"/>
            <a:ext cx="13962840" cy="5514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lnSpc>
                <a:spcPct val="120000"/>
              </a:lnSpc>
              <a:buSzPct val="100000"/>
              <a:buChar char="•"/>
              <a:defRPr sz="5100">
                <a:latin typeface="Calibri Light"/>
                <a:ea typeface="Calibri Light"/>
                <a:cs typeface="Calibri Light"/>
                <a:sym typeface="Calibri Light"/>
              </a:defRPr>
            </a:pPr>
            <a:r>
              <a:t>Service Account Inventory</a:t>
            </a:r>
          </a:p>
          <a:p>
            <a:pPr marL="511342" indent="-511342">
              <a:lnSpc>
                <a:spcPct val="120000"/>
              </a:lnSpc>
              <a:buSzPct val="100000"/>
              <a:buChar char="•"/>
              <a:defRPr sz="5100">
                <a:latin typeface="Calibri Light"/>
                <a:ea typeface="Calibri Light"/>
                <a:cs typeface="Calibri Light"/>
                <a:sym typeface="Calibri Light"/>
              </a:defRPr>
            </a:pPr>
            <a:r>
              <a:t>Strong passwords that rotate</a:t>
            </a:r>
          </a:p>
          <a:p>
            <a:pPr marL="511342" indent="-511342">
              <a:lnSpc>
                <a:spcPct val="120000"/>
              </a:lnSpc>
              <a:buSzPct val="100000"/>
              <a:buChar char="•"/>
              <a:defRPr sz="5100">
                <a:latin typeface="Calibri Light"/>
                <a:ea typeface="Calibri Light"/>
                <a:cs typeface="Calibri Light"/>
                <a:sym typeface="Calibri Light"/>
              </a:defRPr>
            </a:pPr>
            <a:r>
              <a:t>Unique passwords</a:t>
            </a:r>
          </a:p>
          <a:p>
            <a:pPr marL="511342" indent="-511342">
              <a:lnSpc>
                <a:spcPct val="120000"/>
              </a:lnSpc>
              <a:buSzPct val="100000"/>
              <a:buChar char="•"/>
              <a:defRPr sz="5100">
                <a:latin typeface="Calibri Light"/>
                <a:ea typeface="Calibri Light"/>
                <a:cs typeface="Calibri Light"/>
                <a:sym typeface="Calibri Light"/>
              </a:defRPr>
            </a:pPr>
            <a:r>
              <a:t>Least privileges </a:t>
            </a:r>
          </a:p>
          <a:p>
            <a:pPr marL="511342" indent="-511342">
              <a:lnSpc>
                <a:spcPct val="120000"/>
              </a:lnSpc>
              <a:buSzPct val="100000"/>
              <a:buChar char="•"/>
              <a:defRPr sz="5100">
                <a:latin typeface="Calibri Light"/>
                <a:ea typeface="Calibri Light"/>
                <a:cs typeface="Calibri Light"/>
                <a:sym typeface="Calibri Light"/>
              </a:defRPr>
            </a:pPr>
            <a:r>
              <a:t>Monitor failed attempts</a:t>
            </a:r>
          </a:p>
          <a:p>
            <a:pPr marL="511342" indent="-511342">
              <a:lnSpc>
                <a:spcPct val="120000"/>
              </a:lnSpc>
              <a:buSzPct val="100000"/>
              <a:buChar char="•"/>
              <a:defRPr sz="5100">
                <a:latin typeface="Calibri Light"/>
                <a:ea typeface="Calibri Light"/>
                <a:cs typeface="Calibri Light"/>
                <a:sym typeface="Calibri Light"/>
              </a:defRPr>
            </a:pPr>
            <a:r>
              <a:t>Sound familiar?</a:t>
            </a:r>
          </a:p>
        </p:txBody>
      </p:sp>
      <p:sp>
        <p:nvSpPr>
          <p:cNvPr id="489" name="//   Kerberoasting"/>
          <p:cNvSpPr txBox="1"/>
          <p:nvPr/>
        </p:nvSpPr>
        <p:spPr>
          <a:xfrm>
            <a:off x="8696162" y="4715318"/>
            <a:ext cx="12873418"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7000">
                <a:solidFill>
                  <a:schemeClr val="accent1"/>
                </a:solidFill>
              </a:defRPr>
            </a:pPr>
            <a:r>
              <a:t>// </a:t>
            </a:r>
            <a:r>
              <a:rPr>
                <a:solidFill>
                  <a:srgbClr val="E7E6E6"/>
                </a:solidFill>
              </a:rPr>
              <a:t>  Kerberoasting</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492" name="Rectangle"/>
          <p:cNvSpPr/>
          <p:nvPr/>
        </p:nvSpPr>
        <p:spPr>
          <a:xfrm>
            <a:off x="3148025" y="0"/>
            <a:ext cx="6689112" cy="13716001"/>
          </a:xfrm>
          <a:prstGeom prst="rect">
            <a:avLst/>
          </a:prstGeom>
          <a:solidFill>
            <a:srgbClr val="000000"/>
          </a:solidFill>
          <a:ln w="12700">
            <a:miter lim="400000"/>
          </a:ln>
        </p:spPr>
        <p:txBody>
          <a:bodyPr lIns="45719" rIns="45719" anchor="ctr"/>
          <a:lstStyle/>
          <a:p>
            <a:pPr algn="ctr">
              <a:defRPr>
                <a:solidFill>
                  <a:srgbClr val="F8F8F8"/>
                </a:solidFill>
              </a:defRPr>
            </a:pPr>
          </a:p>
        </p:txBody>
      </p:sp>
      <p:sp>
        <p:nvSpPr>
          <p:cNvPr id="493" name="Rectangle"/>
          <p:cNvSpPr/>
          <p:nvPr/>
        </p:nvSpPr>
        <p:spPr>
          <a:xfrm>
            <a:off x="2698916"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494" name="POST-EXPLOIT…"/>
          <p:cNvSpPr txBox="1"/>
          <p:nvPr/>
        </p:nvSpPr>
        <p:spPr>
          <a:xfrm>
            <a:off x="-793123" y="642469"/>
            <a:ext cx="14571408" cy="321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POST-EXPLOIT</a:t>
            </a:r>
          </a:p>
          <a:p>
            <a:pPr algn="ctr">
              <a:defRPr b="1" sz="10000">
                <a:solidFill>
                  <a:schemeClr val="accent1"/>
                </a:solidFill>
                <a:latin typeface="Century Gothic"/>
                <a:ea typeface="Century Gothic"/>
                <a:cs typeface="Century Gothic"/>
                <a:sym typeface="Century Gothic"/>
              </a:defRPr>
            </a:pPr>
            <a:r>
              <a:rPr>
                <a:solidFill>
                  <a:srgbClr val="E7E6E6"/>
                </a:solidFill>
              </a:rPr>
              <a:t>DEFENSE</a:t>
            </a:r>
          </a:p>
        </p:txBody>
      </p:sp>
      <p:sp>
        <p:nvSpPr>
          <p:cNvPr id="495" name="Rectangle"/>
          <p:cNvSpPr/>
          <p:nvPr/>
        </p:nvSpPr>
        <p:spPr>
          <a:xfrm>
            <a:off x="934296" y="639931"/>
            <a:ext cx="11116570" cy="3220717"/>
          </a:xfrm>
          <a:prstGeom prst="rect">
            <a:avLst/>
          </a:prstGeom>
          <a:ln w="127000">
            <a:solidFill>
              <a:srgbClr val="E7E6E6"/>
            </a:solidFill>
            <a:miter/>
          </a:ln>
        </p:spPr>
        <p:txBody>
          <a:bodyPr lIns="45719" rIns="45719" anchor="ctr"/>
          <a:lstStyle/>
          <a:p>
            <a:pPr algn="ctr">
              <a:defRPr>
                <a:solidFill>
                  <a:srgbClr val="F8F8F8"/>
                </a:solidFill>
              </a:defRPr>
            </a:pPr>
          </a:p>
        </p:txBody>
      </p:sp>
      <p:sp>
        <p:nvSpPr>
          <p:cNvPr id="496" name="Basically:…"/>
          <p:cNvSpPr txBox="1"/>
          <p:nvPr/>
        </p:nvSpPr>
        <p:spPr>
          <a:xfrm>
            <a:off x="10493551" y="6446701"/>
            <a:ext cx="13962840" cy="27254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lnSpc>
                <a:spcPct val="120000"/>
              </a:lnSpc>
              <a:buSzPct val="100000"/>
              <a:buChar char="•"/>
              <a:defRPr sz="5100">
                <a:latin typeface="Calibri Light"/>
                <a:ea typeface="Calibri Light"/>
                <a:cs typeface="Calibri Light"/>
                <a:sym typeface="Calibri Light"/>
              </a:defRPr>
            </a:pPr>
            <a:r>
              <a:t>Basically: </a:t>
            </a:r>
          </a:p>
          <a:p>
            <a:pPr lvl="1" marL="892342" indent="-511342">
              <a:lnSpc>
                <a:spcPct val="120000"/>
              </a:lnSpc>
              <a:buSzPct val="100000"/>
              <a:buChar char="•"/>
              <a:defRPr sz="5100">
                <a:latin typeface="Calibri Light"/>
                <a:ea typeface="Calibri Light"/>
                <a:cs typeface="Calibri Light"/>
                <a:sym typeface="Calibri Light"/>
              </a:defRPr>
            </a:pPr>
            <a:r>
              <a:t>AUDIT.</a:t>
            </a:r>
          </a:p>
          <a:p>
            <a:pPr lvl="1" marL="892342" indent="-511342">
              <a:lnSpc>
                <a:spcPct val="120000"/>
              </a:lnSpc>
              <a:buSzPct val="100000"/>
              <a:buChar char="•"/>
              <a:defRPr sz="5100">
                <a:latin typeface="Calibri Light"/>
                <a:ea typeface="Calibri Light"/>
                <a:cs typeface="Calibri Light"/>
                <a:sym typeface="Calibri Light"/>
              </a:defRPr>
            </a:pPr>
            <a:r>
              <a:t>MAKE SURE YOU DID IT RIGHT.</a:t>
            </a:r>
          </a:p>
        </p:txBody>
      </p:sp>
      <p:sp>
        <p:nvSpPr>
          <p:cNvPr id="497" name="//   CPO (Certificate) Attacks"/>
          <p:cNvSpPr txBox="1"/>
          <p:nvPr/>
        </p:nvSpPr>
        <p:spPr>
          <a:xfrm>
            <a:off x="8696162" y="4715318"/>
            <a:ext cx="12873418"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7000">
                <a:solidFill>
                  <a:schemeClr val="accent1"/>
                </a:solidFill>
              </a:defRPr>
            </a:pPr>
            <a:r>
              <a:t>// </a:t>
            </a:r>
            <a:r>
              <a:rPr>
                <a:solidFill>
                  <a:srgbClr val="E7E6E6"/>
                </a:solidFill>
              </a:rPr>
              <a:t>  CPO (Certificate) Attacks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500" name="Rectangle"/>
          <p:cNvSpPr/>
          <p:nvPr/>
        </p:nvSpPr>
        <p:spPr>
          <a:xfrm>
            <a:off x="3148025" y="0"/>
            <a:ext cx="6689112" cy="13716001"/>
          </a:xfrm>
          <a:prstGeom prst="rect">
            <a:avLst/>
          </a:prstGeom>
          <a:solidFill>
            <a:srgbClr val="000000"/>
          </a:solidFill>
          <a:ln w="12700">
            <a:miter lim="400000"/>
          </a:ln>
        </p:spPr>
        <p:txBody>
          <a:bodyPr lIns="45719" rIns="45719" anchor="ctr"/>
          <a:lstStyle/>
          <a:p>
            <a:pPr algn="ctr">
              <a:defRPr>
                <a:solidFill>
                  <a:srgbClr val="F8F8F8"/>
                </a:solidFill>
              </a:defRPr>
            </a:pPr>
          </a:p>
        </p:txBody>
      </p:sp>
      <p:sp>
        <p:nvSpPr>
          <p:cNvPr id="501" name="Rectangle"/>
          <p:cNvSpPr/>
          <p:nvPr/>
        </p:nvSpPr>
        <p:spPr>
          <a:xfrm>
            <a:off x="2698916"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502" name="POST-EXPLOIT…"/>
          <p:cNvSpPr txBox="1"/>
          <p:nvPr/>
        </p:nvSpPr>
        <p:spPr>
          <a:xfrm>
            <a:off x="-793123" y="642469"/>
            <a:ext cx="14571408" cy="321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0000">
                <a:solidFill>
                  <a:schemeClr val="accent1"/>
                </a:solidFill>
                <a:latin typeface="Century Gothic"/>
                <a:ea typeface="Century Gothic"/>
                <a:cs typeface="Century Gothic"/>
                <a:sym typeface="Century Gothic"/>
              </a:defRPr>
            </a:pPr>
            <a:r>
              <a:t>POST-EXPLOIT</a:t>
            </a:r>
          </a:p>
          <a:p>
            <a:pPr algn="ctr">
              <a:defRPr b="1" sz="10000">
                <a:solidFill>
                  <a:schemeClr val="accent1"/>
                </a:solidFill>
                <a:latin typeface="Century Gothic"/>
                <a:ea typeface="Century Gothic"/>
                <a:cs typeface="Century Gothic"/>
                <a:sym typeface="Century Gothic"/>
              </a:defRPr>
            </a:pPr>
            <a:r>
              <a:rPr>
                <a:solidFill>
                  <a:srgbClr val="E7E6E6"/>
                </a:solidFill>
              </a:rPr>
              <a:t>DEFENSE</a:t>
            </a:r>
          </a:p>
        </p:txBody>
      </p:sp>
      <p:sp>
        <p:nvSpPr>
          <p:cNvPr id="503" name="Rectangle"/>
          <p:cNvSpPr/>
          <p:nvPr/>
        </p:nvSpPr>
        <p:spPr>
          <a:xfrm>
            <a:off x="934296" y="639931"/>
            <a:ext cx="11116570" cy="3220717"/>
          </a:xfrm>
          <a:prstGeom prst="rect">
            <a:avLst/>
          </a:prstGeom>
          <a:ln w="127000">
            <a:solidFill>
              <a:srgbClr val="E7E6E6"/>
            </a:solidFill>
            <a:miter/>
          </a:ln>
        </p:spPr>
        <p:txBody>
          <a:bodyPr lIns="45719" rIns="45719" anchor="ctr"/>
          <a:lstStyle/>
          <a:p>
            <a:pPr algn="ctr">
              <a:defRPr>
                <a:solidFill>
                  <a:srgbClr val="F8F8F8"/>
                </a:solidFill>
              </a:defRPr>
            </a:pPr>
          </a:p>
        </p:txBody>
      </p:sp>
      <p:sp>
        <p:nvSpPr>
          <p:cNvPr id="504" name="Alert on EVERY DA login…"/>
          <p:cNvSpPr txBox="1"/>
          <p:nvPr/>
        </p:nvSpPr>
        <p:spPr>
          <a:xfrm>
            <a:off x="10493551" y="6446701"/>
            <a:ext cx="13962840" cy="45847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1342" indent="-511342">
              <a:lnSpc>
                <a:spcPct val="120000"/>
              </a:lnSpc>
              <a:buSzPct val="100000"/>
              <a:buChar char="•"/>
              <a:defRPr sz="5100">
                <a:latin typeface="Calibri Light"/>
                <a:ea typeface="Calibri Light"/>
                <a:cs typeface="Calibri Light"/>
                <a:sym typeface="Calibri Light"/>
              </a:defRPr>
            </a:pPr>
            <a:r>
              <a:t>Alert on EVERY DA login</a:t>
            </a:r>
          </a:p>
          <a:p>
            <a:pPr marL="511342" indent="-511342">
              <a:lnSpc>
                <a:spcPct val="120000"/>
              </a:lnSpc>
              <a:buSzPct val="100000"/>
              <a:buChar char="•"/>
              <a:defRPr sz="5100">
                <a:latin typeface="Calibri Light"/>
                <a:ea typeface="Calibri Light"/>
                <a:cs typeface="Calibri Light"/>
                <a:sym typeface="Calibri Light"/>
              </a:defRPr>
            </a:pPr>
            <a:r>
              <a:t>CRIT Alert on DA Account Creation</a:t>
            </a:r>
          </a:p>
          <a:p>
            <a:pPr marL="511342" indent="-511342">
              <a:lnSpc>
                <a:spcPct val="120000"/>
              </a:lnSpc>
              <a:buSzPct val="100000"/>
              <a:buChar char="•"/>
              <a:defRPr sz="5100">
                <a:latin typeface="Calibri Light"/>
                <a:ea typeface="Calibri Light"/>
                <a:cs typeface="Calibri Light"/>
                <a:sym typeface="Calibri Light"/>
              </a:defRPr>
            </a:pPr>
            <a:r>
              <a:t>DA account should not be a “daily driver”</a:t>
            </a:r>
          </a:p>
          <a:p>
            <a:pPr marL="511342" indent="-511342">
              <a:lnSpc>
                <a:spcPct val="120000"/>
              </a:lnSpc>
              <a:buSzPct val="100000"/>
              <a:buChar char="•"/>
              <a:defRPr sz="5100">
                <a:latin typeface="Calibri Light"/>
                <a:ea typeface="Calibri Light"/>
                <a:cs typeface="Calibri Light"/>
                <a:sym typeface="Calibri Light"/>
              </a:defRPr>
            </a:pPr>
            <a:r>
              <a:t>Use IAM vaults such as CyberArk to “check out” admin rights &amp; unlock DA accounts</a:t>
            </a:r>
          </a:p>
        </p:txBody>
      </p:sp>
      <p:sp>
        <p:nvSpPr>
          <p:cNvPr id="505" name="//   DA Account Availability"/>
          <p:cNvSpPr txBox="1"/>
          <p:nvPr/>
        </p:nvSpPr>
        <p:spPr>
          <a:xfrm>
            <a:off x="8696162" y="4715318"/>
            <a:ext cx="12873418"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7000">
                <a:solidFill>
                  <a:schemeClr val="accent1"/>
                </a:solidFill>
              </a:defRPr>
            </a:pPr>
            <a:r>
              <a:t>// </a:t>
            </a:r>
            <a:r>
              <a:rPr>
                <a:solidFill>
                  <a:srgbClr val="E7E6E6"/>
                </a:solidFill>
              </a:rPr>
              <a:t>  DA Account Availability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508" name="https://github.com/johnnyxmas/ScanCannon"/>
          <p:cNvSpPr txBox="1"/>
          <p:nvPr/>
        </p:nvSpPr>
        <p:spPr>
          <a:xfrm>
            <a:off x="3168327" y="6229159"/>
            <a:ext cx="5154630"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https://github.com/johnnyxmas/ScanCannon</a:t>
            </a:r>
          </a:p>
        </p:txBody>
      </p:sp>
      <p:sp>
        <p:nvSpPr>
          <p:cNvPr id="509" name="ScanCannon"/>
          <p:cNvSpPr txBox="1"/>
          <p:nvPr/>
        </p:nvSpPr>
        <p:spPr>
          <a:xfrm>
            <a:off x="3160417" y="5650236"/>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ScanCannon</a:t>
            </a:r>
          </a:p>
        </p:txBody>
      </p:sp>
      <p:sp>
        <p:nvSpPr>
          <p:cNvPr id="510" name="Circle"/>
          <p:cNvSpPr/>
          <p:nvPr/>
        </p:nvSpPr>
        <p:spPr>
          <a:xfrm>
            <a:off x="2013286" y="5755695"/>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11" name="Shape"/>
          <p:cNvSpPr/>
          <p:nvPr/>
        </p:nvSpPr>
        <p:spPr>
          <a:xfrm>
            <a:off x="2269431" y="6010861"/>
            <a:ext cx="347937" cy="331892"/>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12" name="APPEN…"/>
          <p:cNvSpPr txBox="1"/>
          <p:nvPr/>
        </p:nvSpPr>
        <p:spPr>
          <a:xfrm rot="16200000">
            <a:off x="9497604" y="-2535254"/>
            <a:ext cx="6688969" cy="790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0">
                <a:latin typeface="Century Gothic"/>
                <a:ea typeface="Century Gothic"/>
                <a:cs typeface="Century Gothic"/>
                <a:sym typeface="Century Gothic"/>
              </a:defRPr>
            </a:pPr>
            <a:r>
              <a:t>APPEN</a:t>
            </a:r>
          </a:p>
          <a:p>
            <a:pPr>
              <a:defRPr b="1" sz="10000">
                <a:latin typeface="Century Gothic"/>
                <a:ea typeface="Century Gothic"/>
                <a:cs typeface="Century Gothic"/>
                <a:sym typeface="Century Gothic"/>
              </a:defRPr>
            </a:pPr>
            <a:r>
              <a:t>DIX:</a:t>
            </a:r>
          </a:p>
          <a:p>
            <a:pPr>
              <a:defRPr b="1" sz="10000">
                <a:latin typeface="Century Gothic"/>
                <a:ea typeface="Century Gothic"/>
                <a:cs typeface="Century Gothic"/>
                <a:sym typeface="Century Gothic"/>
              </a:defRPr>
            </a:pPr>
            <a:r>
              <a:t>TOOLS</a:t>
            </a:r>
          </a:p>
          <a:p>
            <a:pPr>
              <a:defRPr b="1" sz="10000">
                <a:latin typeface="Century Gothic"/>
                <a:ea typeface="Century Gothic"/>
                <a:cs typeface="Century Gothic"/>
                <a:sym typeface="Century Gothic"/>
              </a:defRPr>
            </a:pPr>
            <a:r>
              <a:t>OF</a:t>
            </a:r>
          </a:p>
          <a:p>
            <a:pPr>
              <a:defRPr b="1" sz="10000">
                <a:latin typeface="Century Gothic"/>
                <a:ea typeface="Century Gothic"/>
                <a:cs typeface="Century Gothic"/>
                <a:sym typeface="Century Gothic"/>
              </a:defRPr>
            </a:pPr>
            <a:r>
              <a:t>NOTE</a:t>
            </a:r>
          </a:p>
        </p:txBody>
      </p:sp>
      <p:sp>
        <p:nvSpPr>
          <p:cNvPr id="513" name="https://www.shodan.io/"/>
          <p:cNvSpPr txBox="1"/>
          <p:nvPr/>
        </p:nvSpPr>
        <p:spPr>
          <a:xfrm>
            <a:off x="10264774" y="6229159"/>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https://www.shodan.io/</a:t>
            </a:r>
          </a:p>
        </p:txBody>
      </p:sp>
      <p:sp>
        <p:nvSpPr>
          <p:cNvPr id="514" name="Shodan"/>
          <p:cNvSpPr txBox="1"/>
          <p:nvPr/>
        </p:nvSpPr>
        <p:spPr>
          <a:xfrm>
            <a:off x="10256864" y="5650236"/>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Shodan</a:t>
            </a:r>
          </a:p>
        </p:txBody>
      </p:sp>
      <p:sp>
        <p:nvSpPr>
          <p:cNvPr id="515" name="Circle"/>
          <p:cNvSpPr/>
          <p:nvPr/>
        </p:nvSpPr>
        <p:spPr>
          <a:xfrm>
            <a:off x="9109733" y="5755695"/>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16" name="Shape"/>
          <p:cNvSpPr/>
          <p:nvPr/>
        </p:nvSpPr>
        <p:spPr>
          <a:xfrm>
            <a:off x="9365878" y="6010861"/>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17" name="https://www.thc.org/thc-hydra/"/>
          <p:cNvSpPr txBox="1"/>
          <p:nvPr/>
        </p:nvSpPr>
        <p:spPr>
          <a:xfrm>
            <a:off x="17128171" y="6229159"/>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https://www.thc.org/thc-hydra/</a:t>
            </a:r>
          </a:p>
        </p:txBody>
      </p:sp>
      <p:sp>
        <p:nvSpPr>
          <p:cNvPr id="518" name="Hydra"/>
          <p:cNvSpPr txBox="1"/>
          <p:nvPr/>
        </p:nvSpPr>
        <p:spPr>
          <a:xfrm>
            <a:off x="17120261" y="5650236"/>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Hydra</a:t>
            </a:r>
          </a:p>
        </p:txBody>
      </p:sp>
      <p:sp>
        <p:nvSpPr>
          <p:cNvPr id="519" name="Circle"/>
          <p:cNvSpPr/>
          <p:nvPr/>
        </p:nvSpPr>
        <p:spPr>
          <a:xfrm>
            <a:off x="15973131" y="5755695"/>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20" name="Shape"/>
          <p:cNvSpPr/>
          <p:nvPr/>
        </p:nvSpPr>
        <p:spPr>
          <a:xfrm>
            <a:off x="16229276" y="6010861"/>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21" name="https://www.elevenpaths.com/labstools/evil-foca/index.html"/>
          <p:cNvSpPr txBox="1"/>
          <p:nvPr/>
        </p:nvSpPr>
        <p:spPr>
          <a:xfrm>
            <a:off x="3205934" y="8160318"/>
            <a:ext cx="5154629" cy="82542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https://www.elevenpaths.com/labstools/evil-foca/index.html</a:t>
            </a:r>
          </a:p>
        </p:txBody>
      </p:sp>
      <p:sp>
        <p:nvSpPr>
          <p:cNvPr id="522" name="Evil Foca"/>
          <p:cNvSpPr txBox="1"/>
          <p:nvPr/>
        </p:nvSpPr>
        <p:spPr>
          <a:xfrm>
            <a:off x="3198024" y="7581394"/>
            <a:ext cx="3437755"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Evil Foca</a:t>
            </a:r>
          </a:p>
        </p:txBody>
      </p:sp>
      <p:sp>
        <p:nvSpPr>
          <p:cNvPr id="523" name="Circle"/>
          <p:cNvSpPr/>
          <p:nvPr/>
        </p:nvSpPr>
        <p:spPr>
          <a:xfrm>
            <a:off x="2050893" y="7686854"/>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24" name="Shape"/>
          <p:cNvSpPr/>
          <p:nvPr/>
        </p:nvSpPr>
        <p:spPr>
          <a:xfrm>
            <a:off x="2307038" y="7942019"/>
            <a:ext cx="347937" cy="331892"/>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25" name="https://bitbucket.org/LaNMaSteR53/recon-ng"/>
          <p:cNvSpPr txBox="1"/>
          <p:nvPr/>
        </p:nvSpPr>
        <p:spPr>
          <a:xfrm>
            <a:off x="10302380" y="8160318"/>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https://bitbucket.org/LaNMaSteR53/recon-ng</a:t>
            </a:r>
          </a:p>
        </p:txBody>
      </p:sp>
      <p:sp>
        <p:nvSpPr>
          <p:cNvPr id="526" name="Recon-ng"/>
          <p:cNvSpPr txBox="1"/>
          <p:nvPr/>
        </p:nvSpPr>
        <p:spPr>
          <a:xfrm>
            <a:off x="10294470" y="7581394"/>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Recon-ng</a:t>
            </a:r>
          </a:p>
        </p:txBody>
      </p:sp>
      <p:sp>
        <p:nvSpPr>
          <p:cNvPr id="527" name="Circle"/>
          <p:cNvSpPr/>
          <p:nvPr/>
        </p:nvSpPr>
        <p:spPr>
          <a:xfrm>
            <a:off x="9147340" y="7686854"/>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28" name="Shape"/>
          <p:cNvSpPr/>
          <p:nvPr/>
        </p:nvSpPr>
        <p:spPr>
          <a:xfrm>
            <a:off x="9403484" y="7942019"/>
            <a:ext cx="347937" cy="331892"/>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29" name="https://github.com/laramies/theHarvester"/>
          <p:cNvSpPr txBox="1"/>
          <p:nvPr/>
        </p:nvSpPr>
        <p:spPr>
          <a:xfrm>
            <a:off x="17165778" y="8160318"/>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https://github.com/laramies/theHarvester</a:t>
            </a:r>
          </a:p>
        </p:txBody>
      </p:sp>
      <p:sp>
        <p:nvSpPr>
          <p:cNvPr id="530" name="TheHarvester"/>
          <p:cNvSpPr txBox="1"/>
          <p:nvPr/>
        </p:nvSpPr>
        <p:spPr>
          <a:xfrm>
            <a:off x="17157868" y="7581394"/>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TheHarvester</a:t>
            </a:r>
          </a:p>
        </p:txBody>
      </p:sp>
      <p:sp>
        <p:nvSpPr>
          <p:cNvPr id="531" name="Circle"/>
          <p:cNvSpPr/>
          <p:nvPr/>
        </p:nvSpPr>
        <p:spPr>
          <a:xfrm>
            <a:off x="16010739" y="7686854"/>
            <a:ext cx="830204"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32" name="Shape"/>
          <p:cNvSpPr/>
          <p:nvPr/>
        </p:nvSpPr>
        <p:spPr>
          <a:xfrm>
            <a:off x="16266883" y="7942019"/>
            <a:ext cx="347937" cy="331892"/>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33" name="https://github.com/dafthack/MailSniper"/>
          <p:cNvSpPr txBox="1"/>
          <p:nvPr/>
        </p:nvSpPr>
        <p:spPr>
          <a:xfrm>
            <a:off x="3205934" y="10196935"/>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https://github.com/dafthack/MailSniper</a:t>
            </a:r>
          </a:p>
        </p:txBody>
      </p:sp>
      <p:sp>
        <p:nvSpPr>
          <p:cNvPr id="534" name="MailSniper"/>
          <p:cNvSpPr txBox="1"/>
          <p:nvPr/>
        </p:nvSpPr>
        <p:spPr>
          <a:xfrm>
            <a:off x="3198024" y="9618012"/>
            <a:ext cx="3437755"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MailSniper</a:t>
            </a:r>
          </a:p>
        </p:txBody>
      </p:sp>
      <p:sp>
        <p:nvSpPr>
          <p:cNvPr id="535" name="Circle"/>
          <p:cNvSpPr/>
          <p:nvPr/>
        </p:nvSpPr>
        <p:spPr>
          <a:xfrm>
            <a:off x="2050893" y="9723471"/>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36" name="Shape"/>
          <p:cNvSpPr/>
          <p:nvPr/>
        </p:nvSpPr>
        <p:spPr>
          <a:xfrm>
            <a:off x="2307038" y="9978637"/>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37" name="https://portswigger.net/burp/freedownload"/>
          <p:cNvSpPr txBox="1"/>
          <p:nvPr/>
        </p:nvSpPr>
        <p:spPr>
          <a:xfrm>
            <a:off x="10302380" y="10196935"/>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https://portswigger.net/burp/freedownload</a:t>
            </a:r>
          </a:p>
        </p:txBody>
      </p:sp>
      <p:sp>
        <p:nvSpPr>
          <p:cNvPr id="538" name="Burp Suite"/>
          <p:cNvSpPr txBox="1"/>
          <p:nvPr/>
        </p:nvSpPr>
        <p:spPr>
          <a:xfrm>
            <a:off x="10294470" y="9618012"/>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Burp Suite</a:t>
            </a:r>
          </a:p>
        </p:txBody>
      </p:sp>
      <p:sp>
        <p:nvSpPr>
          <p:cNvPr id="539" name="Circle"/>
          <p:cNvSpPr/>
          <p:nvPr/>
        </p:nvSpPr>
        <p:spPr>
          <a:xfrm>
            <a:off x="9147340" y="9723471"/>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40" name="Shape"/>
          <p:cNvSpPr/>
          <p:nvPr/>
        </p:nvSpPr>
        <p:spPr>
          <a:xfrm>
            <a:off x="9403484" y="9978637"/>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41" name="https://github.com/Raikia/FiercePhish"/>
          <p:cNvSpPr txBox="1"/>
          <p:nvPr/>
        </p:nvSpPr>
        <p:spPr>
          <a:xfrm>
            <a:off x="17165778" y="10196935"/>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https://github.com/Raikia/FiercePhish</a:t>
            </a:r>
          </a:p>
        </p:txBody>
      </p:sp>
      <p:sp>
        <p:nvSpPr>
          <p:cNvPr id="542" name="FiercePhish"/>
          <p:cNvSpPr txBox="1"/>
          <p:nvPr/>
        </p:nvSpPr>
        <p:spPr>
          <a:xfrm>
            <a:off x="17157868" y="9618012"/>
            <a:ext cx="3437756" cy="123436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FiercePhish</a:t>
            </a:r>
          </a:p>
        </p:txBody>
      </p:sp>
      <p:sp>
        <p:nvSpPr>
          <p:cNvPr id="543" name="Circle"/>
          <p:cNvSpPr/>
          <p:nvPr/>
        </p:nvSpPr>
        <p:spPr>
          <a:xfrm>
            <a:off x="16010739" y="9723471"/>
            <a:ext cx="830204"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44" name="Shape"/>
          <p:cNvSpPr/>
          <p:nvPr/>
        </p:nvSpPr>
        <p:spPr>
          <a:xfrm>
            <a:off x="16266883" y="9978637"/>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45" name="https://github.com/SpiderLabs/ikeforce"/>
          <p:cNvSpPr txBox="1"/>
          <p:nvPr/>
        </p:nvSpPr>
        <p:spPr>
          <a:xfrm>
            <a:off x="3205933" y="12022634"/>
            <a:ext cx="5154630"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https://github.com/SpiderLabs/ikeforce</a:t>
            </a:r>
          </a:p>
        </p:txBody>
      </p:sp>
      <p:sp>
        <p:nvSpPr>
          <p:cNvPr id="546" name="IkeForce"/>
          <p:cNvSpPr txBox="1"/>
          <p:nvPr/>
        </p:nvSpPr>
        <p:spPr>
          <a:xfrm>
            <a:off x="3198023" y="11443710"/>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IkeForce</a:t>
            </a:r>
          </a:p>
        </p:txBody>
      </p:sp>
      <p:sp>
        <p:nvSpPr>
          <p:cNvPr id="547" name="Circle"/>
          <p:cNvSpPr/>
          <p:nvPr/>
        </p:nvSpPr>
        <p:spPr>
          <a:xfrm>
            <a:off x="2050893" y="11549170"/>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48" name="Shape"/>
          <p:cNvSpPr/>
          <p:nvPr/>
        </p:nvSpPr>
        <p:spPr>
          <a:xfrm>
            <a:off x="2307038" y="11804336"/>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49" name="https://www.metasploit.com/"/>
          <p:cNvSpPr txBox="1"/>
          <p:nvPr/>
        </p:nvSpPr>
        <p:spPr>
          <a:xfrm>
            <a:off x="10302380" y="12022634"/>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https://www.metasploit.com/</a:t>
            </a:r>
          </a:p>
        </p:txBody>
      </p:sp>
      <p:sp>
        <p:nvSpPr>
          <p:cNvPr id="550" name="Metasploit"/>
          <p:cNvSpPr txBox="1"/>
          <p:nvPr/>
        </p:nvSpPr>
        <p:spPr>
          <a:xfrm>
            <a:off x="10294470" y="11443710"/>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Metasploit</a:t>
            </a:r>
          </a:p>
        </p:txBody>
      </p:sp>
      <p:sp>
        <p:nvSpPr>
          <p:cNvPr id="551" name="Circle"/>
          <p:cNvSpPr/>
          <p:nvPr/>
        </p:nvSpPr>
        <p:spPr>
          <a:xfrm>
            <a:off x="9147340" y="11549170"/>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52" name="Shape"/>
          <p:cNvSpPr/>
          <p:nvPr/>
        </p:nvSpPr>
        <p:spPr>
          <a:xfrm>
            <a:off x="9403484" y="11804336"/>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53" name="https://github.com/byt3bl33d3r/CrackMapExec"/>
          <p:cNvSpPr txBox="1"/>
          <p:nvPr/>
        </p:nvSpPr>
        <p:spPr>
          <a:xfrm>
            <a:off x="17165778" y="12022634"/>
            <a:ext cx="5154629" cy="82542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https://github.com/byt3bl33d3r/CrackMapExec</a:t>
            </a:r>
          </a:p>
        </p:txBody>
      </p:sp>
      <p:sp>
        <p:nvSpPr>
          <p:cNvPr id="554" name="CrackMapExec"/>
          <p:cNvSpPr txBox="1"/>
          <p:nvPr/>
        </p:nvSpPr>
        <p:spPr>
          <a:xfrm>
            <a:off x="17157868" y="11443710"/>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CrackMapExec</a:t>
            </a:r>
          </a:p>
        </p:txBody>
      </p:sp>
      <p:sp>
        <p:nvSpPr>
          <p:cNvPr id="555" name="Circle"/>
          <p:cNvSpPr/>
          <p:nvPr/>
        </p:nvSpPr>
        <p:spPr>
          <a:xfrm>
            <a:off x="16010739" y="11549170"/>
            <a:ext cx="830204"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56" name="Shape"/>
          <p:cNvSpPr/>
          <p:nvPr/>
        </p:nvSpPr>
        <p:spPr>
          <a:xfrm>
            <a:off x="16266883" y="11804336"/>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508"/>
                                        </p:tgtEl>
                                        <p:attrNameLst>
                                          <p:attrName>style.visibility</p:attrName>
                                        </p:attrNameLst>
                                      </p:cBhvr>
                                      <p:to>
                                        <p:strVal val="visible"/>
                                      </p:to>
                                    </p:set>
                                    <p:anim calcmode="lin" valueType="num">
                                      <p:cBhvr>
                                        <p:cTn id="7" dur="200" fill="hold"/>
                                        <p:tgtEl>
                                          <p:spTgt spid="508"/>
                                        </p:tgtEl>
                                        <p:attrNameLst>
                                          <p:attrName>ppt_x</p:attrName>
                                        </p:attrNameLst>
                                      </p:cBhvr>
                                      <p:tavLst>
                                        <p:tav tm="0">
                                          <p:val>
                                            <p:strVal val="#ppt_x"/>
                                          </p:val>
                                        </p:tav>
                                        <p:tav tm="100000">
                                          <p:val>
                                            <p:strVal val="#ppt_x"/>
                                          </p:val>
                                        </p:tav>
                                      </p:tavLst>
                                    </p:anim>
                                    <p:anim calcmode="lin" valueType="num">
                                      <p:cBhvr>
                                        <p:cTn id="8" dur="200" fill="hold"/>
                                        <p:tgtEl>
                                          <p:spTgt spid="508"/>
                                        </p:tgtEl>
                                        <p:attrNameLst>
                                          <p:attrName>ppt_y</p:attrName>
                                        </p:attrNameLst>
                                      </p:cBhvr>
                                      <p:tavLst>
                                        <p:tav tm="0">
                                          <p:val>
                                            <p:strVal val="1+#ppt_h/2"/>
                                          </p:val>
                                        </p:tav>
                                        <p:tav tm="100000">
                                          <p:val>
                                            <p:strVal val="#ppt_y"/>
                                          </p:val>
                                        </p:tav>
                                      </p:tavLst>
                                    </p:anim>
                                  </p:childTnLst>
                                </p:cTn>
                              </p:par>
                            </p:childTnLst>
                          </p:cTn>
                        </p:par>
                        <p:par>
                          <p:cTn id="9" fill="hold">
                            <p:stCondLst>
                              <p:cond delay="200"/>
                            </p:stCondLst>
                            <p:childTnLst>
                              <p:par>
                                <p:cTn id="10" presetClass="entr" nodeType="afterEffect" presetSubtype="4" presetID="2" grpId="2" fill="hold">
                                  <p:stCondLst>
                                    <p:cond delay="0"/>
                                  </p:stCondLst>
                                  <p:iterate type="el" backwards="0">
                                    <p:tmAbs val="0"/>
                                  </p:iterate>
                                  <p:childTnLst>
                                    <p:set>
                                      <p:cBhvr>
                                        <p:cTn id="11" fill="hold"/>
                                        <p:tgtEl>
                                          <p:spTgt spid="509"/>
                                        </p:tgtEl>
                                        <p:attrNameLst>
                                          <p:attrName>style.visibility</p:attrName>
                                        </p:attrNameLst>
                                      </p:cBhvr>
                                      <p:to>
                                        <p:strVal val="visible"/>
                                      </p:to>
                                    </p:set>
                                    <p:anim calcmode="lin" valueType="num">
                                      <p:cBhvr>
                                        <p:cTn id="12" dur="200" fill="hold"/>
                                        <p:tgtEl>
                                          <p:spTgt spid="509"/>
                                        </p:tgtEl>
                                        <p:attrNameLst>
                                          <p:attrName>ppt_x</p:attrName>
                                        </p:attrNameLst>
                                      </p:cBhvr>
                                      <p:tavLst>
                                        <p:tav tm="0">
                                          <p:val>
                                            <p:strVal val="#ppt_x"/>
                                          </p:val>
                                        </p:tav>
                                        <p:tav tm="100000">
                                          <p:val>
                                            <p:strVal val="#ppt_x"/>
                                          </p:val>
                                        </p:tav>
                                      </p:tavLst>
                                    </p:anim>
                                    <p:anim calcmode="lin" valueType="num">
                                      <p:cBhvr>
                                        <p:cTn id="13" dur="200" fill="hold"/>
                                        <p:tgtEl>
                                          <p:spTgt spid="509"/>
                                        </p:tgtEl>
                                        <p:attrNameLst>
                                          <p:attrName>ppt_y</p:attrName>
                                        </p:attrNameLst>
                                      </p:cBhvr>
                                      <p:tavLst>
                                        <p:tav tm="0">
                                          <p:val>
                                            <p:strVal val="1+#ppt_h/2"/>
                                          </p:val>
                                        </p:tav>
                                        <p:tav tm="100000">
                                          <p:val>
                                            <p:strVal val="#ppt_y"/>
                                          </p:val>
                                        </p:tav>
                                      </p:tavLst>
                                    </p:anim>
                                  </p:childTnLst>
                                </p:cTn>
                              </p:par>
                            </p:childTnLst>
                          </p:cTn>
                        </p:par>
                        <p:par>
                          <p:cTn id="14" fill="hold">
                            <p:stCondLst>
                              <p:cond delay="400"/>
                            </p:stCondLst>
                            <p:childTnLst>
                              <p:par>
                                <p:cTn id="15" presetClass="entr" nodeType="afterEffect" presetSubtype="4" presetID="2" grpId="3" fill="hold">
                                  <p:stCondLst>
                                    <p:cond delay="0"/>
                                  </p:stCondLst>
                                  <p:iterate type="el" backwards="0">
                                    <p:tmAbs val="0"/>
                                  </p:iterate>
                                  <p:childTnLst>
                                    <p:set>
                                      <p:cBhvr>
                                        <p:cTn id="16" fill="hold"/>
                                        <p:tgtEl>
                                          <p:spTgt spid="510"/>
                                        </p:tgtEl>
                                        <p:attrNameLst>
                                          <p:attrName>style.visibility</p:attrName>
                                        </p:attrNameLst>
                                      </p:cBhvr>
                                      <p:to>
                                        <p:strVal val="visible"/>
                                      </p:to>
                                    </p:set>
                                    <p:anim calcmode="lin" valueType="num">
                                      <p:cBhvr>
                                        <p:cTn id="17" dur="200" fill="hold"/>
                                        <p:tgtEl>
                                          <p:spTgt spid="510"/>
                                        </p:tgtEl>
                                        <p:attrNameLst>
                                          <p:attrName>ppt_x</p:attrName>
                                        </p:attrNameLst>
                                      </p:cBhvr>
                                      <p:tavLst>
                                        <p:tav tm="0">
                                          <p:val>
                                            <p:strVal val="#ppt_x"/>
                                          </p:val>
                                        </p:tav>
                                        <p:tav tm="100000">
                                          <p:val>
                                            <p:strVal val="#ppt_x"/>
                                          </p:val>
                                        </p:tav>
                                      </p:tavLst>
                                    </p:anim>
                                    <p:anim calcmode="lin" valueType="num">
                                      <p:cBhvr>
                                        <p:cTn id="18" dur="200" fill="hold"/>
                                        <p:tgtEl>
                                          <p:spTgt spid="510"/>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Class="entr" nodeType="afterEffect" presetSubtype="4" presetID="2" grpId="4" fill="hold">
                                  <p:stCondLst>
                                    <p:cond delay="0"/>
                                  </p:stCondLst>
                                  <p:iterate type="el" backwards="0">
                                    <p:tmAbs val="0"/>
                                  </p:iterate>
                                  <p:childTnLst>
                                    <p:set>
                                      <p:cBhvr>
                                        <p:cTn id="21" fill="hold"/>
                                        <p:tgtEl>
                                          <p:spTgt spid="511"/>
                                        </p:tgtEl>
                                        <p:attrNameLst>
                                          <p:attrName>style.visibility</p:attrName>
                                        </p:attrNameLst>
                                      </p:cBhvr>
                                      <p:to>
                                        <p:strVal val="visible"/>
                                      </p:to>
                                    </p:set>
                                    <p:anim calcmode="lin" valueType="num">
                                      <p:cBhvr>
                                        <p:cTn id="22" dur="200" fill="hold"/>
                                        <p:tgtEl>
                                          <p:spTgt spid="511"/>
                                        </p:tgtEl>
                                        <p:attrNameLst>
                                          <p:attrName>ppt_x</p:attrName>
                                        </p:attrNameLst>
                                      </p:cBhvr>
                                      <p:tavLst>
                                        <p:tav tm="0">
                                          <p:val>
                                            <p:strVal val="#ppt_x"/>
                                          </p:val>
                                        </p:tav>
                                        <p:tav tm="100000">
                                          <p:val>
                                            <p:strVal val="#ppt_x"/>
                                          </p:val>
                                        </p:tav>
                                      </p:tavLst>
                                    </p:anim>
                                    <p:anim calcmode="lin" valueType="num">
                                      <p:cBhvr>
                                        <p:cTn id="23" dur="200" fill="hold"/>
                                        <p:tgtEl>
                                          <p:spTgt spid="511"/>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Class="entr" nodeType="afterEffect" presetSubtype="4" presetID="2" grpId="5" fill="hold">
                                  <p:stCondLst>
                                    <p:cond delay="0"/>
                                  </p:stCondLst>
                                  <p:iterate type="el" backwards="0">
                                    <p:tmAbs val="0"/>
                                  </p:iterate>
                                  <p:childTnLst>
                                    <p:set>
                                      <p:cBhvr>
                                        <p:cTn id="26" fill="hold"/>
                                        <p:tgtEl>
                                          <p:spTgt spid="512"/>
                                        </p:tgtEl>
                                        <p:attrNameLst>
                                          <p:attrName>style.visibility</p:attrName>
                                        </p:attrNameLst>
                                      </p:cBhvr>
                                      <p:to>
                                        <p:strVal val="visible"/>
                                      </p:to>
                                    </p:set>
                                    <p:anim calcmode="lin" valueType="num">
                                      <p:cBhvr>
                                        <p:cTn id="27" dur="500" fill="hold"/>
                                        <p:tgtEl>
                                          <p:spTgt spid="512"/>
                                        </p:tgtEl>
                                        <p:attrNameLst>
                                          <p:attrName>ppt_x</p:attrName>
                                        </p:attrNameLst>
                                      </p:cBhvr>
                                      <p:tavLst>
                                        <p:tav tm="0">
                                          <p:val>
                                            <p:strVal val="#ppt_x"/>
                                          </p:val>
                                        </p:tav>
                                        <p:tav tm="100000">
                                          <p:val>
                                            <p:strVal val="#ppt_x"/>
                                          </p:val>
                                        </p:tav>
                                      </p:tavLst>
                                    </p:anim>
                                    <p:anim calcmode="lin" valueType="num">
                                      <p:cBhvr>
                                        <p:cTn id="28" dur="500" fill="hold"/>
                                        <p:tgtEl>
                                          <p:spTgt spid="512"/>
                                        </p:tgtEl>
                                        <p:attrNameLst>
                                          <p:attrName>ppt_y</p:attrName>
                                        </p:attrNameLst>
                                      </p:cBhvr>
                                      <p:tavLst>
                                        <p:tav tm="0">
                                          <p:val>
                                            <p:strVal val="1+#ppt_h/2"/>
                                          </p:val>
                                        </p:tav>
                                        <p:tav tm="100000">
                                          <p:val>
                                            <p:strVal val="#ppt_y"/>
                                          </p:val>
                                        </p:tav>
                                      </p:tavLst>
                                    </p:anim>
                                  </p:childTnLst>
                                </p:cTn>
                              </p:par>
                            </p:childTnLst>
                          </p:cTn>
                        </p:par>
                        <p:par>
                          <p:cTn id="29" fill="hold">
                            <p:stCondLst>
                              <p:cond delay="1300"/>
                            </p:stCondLst>
                            <p:childTnLst>
                              <p:par>
                                <p:cTn id="30" presetClass="entr" nodeType="afterEffect" presetSubtype="4" presetID="2" grpId="6" fill="hold">
                                  <p:stCondLst>
                                    <p:cond delay="0"/>
                                  </p:stCondLst>
                                  <p:iterate type="el" backwards="0">
                                    <p:tmAbs val="0"/>
                                  </p:iterate>
                                  <p:childTnLst>
                                    <p:set>
                                      <p:cBhvr>
                                        <p:cTn id="31" fill="hold"/>
                                        <p:tgtEl>
                                          <p:spTgt spid="513"/>
                                        </p:tgtEl>
                                        <p:attrNameLst>
                                          <p:attrName>style.visibility</p:attrName>
                                        </p:attrNameLst>
                                      </p:cBhvr>
                                      <p:to>
                                        <p:strVal val="visible"/>
                                      </p:to>
                                    </p:set>
                                    <p:anim calcmode="lin" valueType="num">
                                      <p:cBhvr>
                                        <p:cTn id="32" dur="200" fill="hold"/>
                                        <p:tgtEl>
                                          <p:spTgt spid="513"/>
                                        </p:tgtEl>
                                        <p:attrNameLst>
                                          <p:attrName>ppt_x</p:attrName>
                                        </p:attrNameLst>
                                      </p:cBhvr>
                                      <p:tavLst>
                                        <p:tav tm="0">
                                          <p:val>
                                            <p:strVal val="#ppt_x"/>
                                          </p:val>
                                        </p:tav>
                                        <p:tav tm="100000">
                                          <p:val>
                                            <p:strVal val="#ppt_x"/>
                                          </p:val>
                                        </p:tav>
                                      </p:tavLst>
                                    </p:anim>
                                    <p:anim calcmode="lin" valueType="num">
                                      <p:cBhvr>
                                        <p:cTn id="33" dur="200" fill="hold"/>
                                        <p:tgtEl>
                                          <p:spTgt spid="513"/>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Class="entr" nodeType="afterEffect" presetSubtype="4" presetID="2" grpId="7" fill="hold">
                                  <p:stCondLst>
                                    <p:cond delay="0"/>
                                  </p:stCondLst>
                                  <p:iterate type="el" backwards="0">
                                    <p:tmAbs val="0"/>
                                  </p:iterate>
                                  <p:childTnLst>
                                    <p:set>
                                      <p:cBhvr>
                                        <p:cTn id="36" fill="hold"/>
                                        <p:tgtEl>
                                          <p:spTgt spid="514"/>
                                        </p:tgtEl>
                                        <p:attrNameLst>
                                          <p:attrName>style.visibility</p:attrName>
                                        </p:attrNameLst>
                                      </p:cBhvr>
                                      <p:to>
                                        <p:strVal val="visible"/>
                                      </p:to>
                                    </p:set>
                                    <p:anim calcmode="lin" valueType="num">
                                      <p:cBhvr>
                                        <p:cTn id="37" dur="200" fill="hold"/>
                                        <p:tgtEl>
                                          <p:spTgt spid="514"/>
                                        </p:tgtEl>
                                        <p:attrNameLst>
                                          <p:attrName>ppt_x</p:attrName>
                                        </p:attrNameLst>
                                      </p:cBhvr>
                                      <p:tavLst>
                                        <p:tav tm="0">
                                          <p:val>
                                            <p:strVal val="#ppt_x"/>
                                          </p:val>
                                        </p:tav>
                                        <p:tav tm="100000">
                                          <p:val>
                                            <p:strVal val="#ppt_x"/>
                                          </p:val>
                                        </p:tav>
                                      </p:tavLst>
                                    </p:anim>
                                    <p:anim calcmode="lin" valueType="num">
                                      <p:cBhvr>
                                        <p:cTn id="38" dur="200" fill="hold"/>
                                        <p:tgtEl>
                                          <p:spTgt spid="514"/>
                                        </p:tgtEl>
                                        <p:attrNameLst>
                                          <p:attrName>ppt_y</p:attrName>
                                        </p:attrNameLst>
                                      </p:cBhvr>
                                      <p:tavLst>
                                        <p:tav tm="0">
                                          <p:val>
                                            <p:strVal val="1+#ppt_h/2"/>
                                          </p:val>
                                        </p:tav>
                                        <p:tav tm="100000">
                                          <p:val>
                                            <p:strVal val="#ppt_y"/>
                                          </p:val>
                                        </p:tav>
                                      </p:tavLst>
                                    </p:anim>
                                  </p:childTnLst>
                                </p:cTn>
                              </p:par>
                            </p:childTnLst>
                          </p:cTn>
                        </p:par>
                        <p:par>
                          <p:cTn id="39" fill="hold">
                            <p:stCondLst>
                              <p:cond delay="1700"/>
                            </p:stCondLst>
                            <p:childTnLst>
                              <p:par>
                                <p:cTn id="40" presetClass="entr" nodeType="afterEffect" presetSubtype="4" presetID="2" grpId="8" fill="hold">
                                  <p:stCondLst>
                                    <p:cond delay="0"/>
                                  </p:stCondLst>
                                  <p:iterate type="el" backwards="0">
                                    <p:tmAbs val="0"/>
                                  </p:iterate>
                                  <p:childTnLst>
                                    <p:set>
                                      <p:cBhvr>
                                        <p:cTn id="41" fill="hold"/>
                                        <p:tgtEl>
                                          <p:spTgt spid="515"/>
                                        </p:tgtEl>
                                        <p:attrNameLst>
                                          <p:attrName>style.visibility</p:attrName>
                                        </p:attrNameLst>
                                      </p:cBhvr>
                                      <p:to>
                                        <p:strVal val="visible"/>
                                      </p:to>
                                    </p:set>
                                    <p:anim calcmode="lin" valueType="num">
                                      <p:cBhvr>
                                        <p:cTn id="42" dur="200" fill="hold"/>
                                        <p:tgtEl>
                                          <p:spTgt spid="515"/>
                                        </p:tgtEl>
                                        <p:attrNameLst>
                                          <p:attrName>ppt_x</p:attrName>
                                        </p:attrNameLst>
                                      </p:cBhvr>
                                      <p:tavLst>
                                        <p:tav tm="0">
                                          <p:val>
                                            <p:strVal val="#ppt_x"/>
                                          </p:val>
                                        </p:tav>
                                        <p:tav tm="100000">
                                          <p:val>
                                            <p:strVal val="#ppt_x"/>
                                          </p:val>
                                        </p:tav>
                                      </p:tavLst>
                                    </p:anim>
                                    <p:anim calcmode="lin" valueType="num">
                                      <p:cBhvr>
                                        <p:cTn id="43" dur="200" fill="hold"/>
                                        <p:tgtEl>
                                          <p:spTgt spid="515"/>
                                        </p:tgtEl>
                                        <p:attrNameLst>
                                          <p:attrName>ppt_y</p:attrName>
                                        </p:attrNameLst>
                                      </p:cBhvr>
                                      <p:tavLst>
                                        <p:tav tm="0">
                                          <p:val>
                                            <p:strVal val="1+#ppt_h/2"/>
                                          </p:val>
                                        </p:tav>
                                        <p:tav tm="100000">
                                          <p:val>
                                            <p:strVal val="#ppt_y"/>
                                          </p:val>
                                        </p:tav>
                                      </p:tavLst>
                                    </p:anim>
                                  </p:childTnLst>
                                </p:cTn>
                              </p:par>
                            </p:childTnLst>
                          </p:cTn>
                        </p:par>
                        <p:par>
                          <p:cTn id="44" fill="hold">
                            <p:stCondLst>
                              <p:cond delay="1900"/>
                            </p:stCondLst>
                            <p:childTnLst>
                              <p:par>
                                <p:cTn id="45" presetClass="entr" nodeType="afterEffect" presetSubtype="4" presetID="2" grpId="9" fill="hold">
                                  <p:stCondLst>
                                    <p:cond delay="0"/>
                                  </p:stCondLst>
                                  <p:iterate type="el" backwards="0">
                                    <p:tmAbs val="0"/>
                                  </p:iterate>
                                  <p:childTnLst>
                                    <p:set>
                                      <p:cBhvr>
                                        <p:cTn id="46" fill="hold"/>
                                        <p:tgtEl>
                                          <p:spTgt spid="516"/>
                                        </p:tgtEl>
                                        <p:attrNameLst>
                                          <p:attrName>style.visibility</p:attrName>
                                        </p:attrNameLst>
                                      </p:cBhvr>
                                      <p:to>
                                        <p:strVal val="visible"/>
                                      </p:to>
                                    </p:set>
                                    <p:anim calcmode="lin" valueType="num">
                                      <p:cBhvr>
                                        <p:cTn id="47" dur="200" fill="hold"/>
                                        <p:tgtEl>
                                          <p:spTgt spid="516"/>
                                        </p:tgtEl>
                                        <p:attrNameLst>
                                          <p:attrName>ppt_x</p:attrName>
                                        </p:attrNameLst>
                                      </p:cBhvr>
                                      <p:tavLst>
                                        <p:tav tm="0">
                                          <p:val>
                                            <p:strVal val="#ppt_x"/>
                                          </p:val>
                                        </p:tav>
                                        <p:tav tm="100000">
                                          <p:val>
                                            <p:strVal val="#ppt_x"/>
                                          </p:val>
                                        </p:tav>
                                      </p:tavLst>
                                    </p:anim>
                                    <p:anim calcmode="lin" valueType="num">
                                      <p:cBhvr>
                                        <p:cTn id="48" dur="200" fill="hold"/>
                                        <p:tgtEl>
                                          <p:spTgt spid="516"/>
                                        </p:tgtEl>
                                        <p:attrNameLst>
                                          <p:attrName>ppt_y</p:attrName>
                                        </p:attrNameLst>
                                      </p:cBhvr>
                                      <p:tavLst>
                                        <p:tav tm="0">
                                          <p:val>
                                            <p:strVal val="1+#ppt_h/2"/>
                                          </p:val>
                                        </p:tav>
                                        <p:tav tm="100000">
                                          <p:val>
                                            <p:strVal val="#ppt_y"/>
                                          </p:val>
                                        </p:tav>
                                      </p:tavLst>
                                    </p:anim>
                                  </p:childTnLst>
                                </p:cTn>
                              </p:par>
                            </p:childTnLst>
                          </p:cTn>
                        </p:par>
                        <p:par>
                          <p:cTn id="49" fill="hold">
                            <p:stCondLst>
                              <p:cond delay="2100"/>
                            </p:stCondLst>
                            <p:childTnLst>
                              <p:par>
                                <p:cTn id="50" presetClass="entr" nodeType="afterEffect" presetSubtype="4" presetID="2" grpId="10" fill="hold">
                                  <p:stCondLst>
                                    <p:cond delay="0"/>
                                  </p:stCondLst>
                                  <p:iterate type="el" backwards="0">
                                    <p:tmAbs val="0"/>
                                  </p:iterate>
                                  <p:childTnLst>
                                    <p:set>
                                      <p:cBhvr>
                                        <p:cTn id="51" fill="hold"/>
                                        <p:tgtEl>
                                          <p:spTgt spid="517"/>
                                        </p:tgtEl>
                                        <p:attrNameLst>
                                          <p:attrName>style.visibility</p:attrName>
                                        </p:attrNameLst>
                                      </p:cBhvr>
                                      <p:to>
                                        <p:strVal val="visible"/>
                                      </p:to>
                                    </p:set>
                                    <p:anim calcmode="lin" valueType="num">
                                      <p:cBhvr>
                                        <p:cTn id="52" dur="200" fill="hold"/>
                                        <p:tgtEl>
                                          <p:spTgt spid="517"/>
                                        </p:tgtEl>
                                        <p:attrNameLst>
                                          <p:attrName>ppt_x</p:attrName>
                                        </p:attrNameLst>
                                      </p:cBhvr>
                                      <p:tavLst>
                                        <p:tav tm="0">
                                          <p:val>
                                            <p:strVal val="#ppt_x"/>
                                          </p:val>
                                        </p:tav>
                                        <p:tav tm="100000">
                                          <p:val>
                                            <p:strVal val="#ppt_x"/>
                                          </p:val>
                                        </p:tav>
                                      </p:tavLst>
                                    </p:anim>
                                    <p:anim calcmode="lin" valueType="num">
                                      <p:cBhvr>
                                        <p:cTn id="53" dur="200" fill="hold"/>
                                        <p:tgtEl>
                                          <p:spTgt spid="517"/>
                                        </p:tgtEl>
                                        <p:attrNameLst>
                                          <p:attrName>ppt_y</p:attrName>
                                        </p:attrNameLst>
                                      </p:cBhvr>
                                      <p:tavLst>
                                        <p:tav tm="0">
                                          <p:val>
                                            <p:strVal val="1+#ppt_h/2"/>
                                          </p:val>
                                        </p:tav>
                                        <p:tav tm="100000">
                                          <p:val>
                                            <p:strVal val="#ppt_y"/>
                                          </p:val>
                                        </p:tav>
                                      </p:tavLst>
                                    </p:anim>
                                  </p:childTnLst>
                                </p:cTn>
                              </p:par>
                            </p:childTnLst>
                          </p:cTn>
                        </p:par>
                        <p:par>
                          <p:cTn id="54" fill="hold">
                            <p:stCondLst>
                              <p:cond delay="2300"/>
                            </p:stCondLst>
                            <p:childTnLst>
                              <p:par>
                                <p:cTn id="55" presetClass="entr" nodeType="afterEffect" presetSubtype="4" presetID="2" grpId="11" fill="hold">
                                  <p:stCondLst>
                                    <p:cond delay="0"/>
                                  </p:stCondLst>
                                  <p:iterate type="el" backwards="0">
                                    <p:tmAbs val="0"/>
                                  </p:iterate>
                                  <p:childTnLst>
                                    <p:set>
                                      <p:cBhvr>
                                        <p:cTn id="56" fill="hold"/>
                                        <p:tgtEl>
                                          <p:spTgt spid="518"/>
                                        </p:tgtEl>
                                        <p:attrNameLst>
                                          <p:attrName>style.visibility</p:attrName>
                                        </p:attrNameLst>
                                      </p:cBhvr>
                                      <p:to>
                                        <p:strVal val="visible"/>
                                      </p:to>
                                    </p:set>
                                    <p:anim calcmode="lin" valueType="num">
                                      <p:cBhvr>
                                        <p:cTn id="57" dur="200" fill="hold"/>
                                        <p:tgtEl>
                                          <p:spTgt spid="518"/>
                                        </p:tgtEl>
                                        <p:attrNameLst>
                                          <p:attrName>ppt_x</p:attrName>
                                        </p:attrNameLst>
                                      </p:cBhvr>
                                      <p:tavLst>
                                        <p:tav tm="0">
                                          <p:val>
                                            <p:strVal val="#ppt_x"/>
                                          </p:val>
                                        </p:tav>
                                        <p:tav tm="100000">
                                          <p:val>
                                            <p:strVal val="#ppt_x"/>
                                          </p:val>
                                        </p:tav>
                                      </p:tavLst>
                                    </p:anim>
                                    <p:anim calcmode="lin" valueType="num">
                                      <p:cBhvr>
                                        <p:cTn id="58" dur="200" fill="hold"/>
                                        <p:tgtEl>
                                          <p:spTgt spid="518"/>
                                        </p:tgtEl>
                                        <p:attrNameLst>
                                          <p:attrName>ppt_y</p:attrName>
                                        </p:attrNameLst>
                                      </p:cBhvr>
                                      <p:tavLst>
                                        <p:tav tm="0">
                                          <p:val>
                                            <p:strVal val="1+#ppt_h/2"/>
                                          </p:val>
                                        </p:tav>
                                        <p:tav tm="100000">
                                          <p:val>
                                            <p:strVal val="#ppt_y"/>
                                          </p:val>
                                        </p:tav>
                                      </p:tavLst>
                                    </p:anim>
                                  </p:childTnLst>
                                </p:cTn>
                              </p:par>
                            </p:childTnLst>
                          </p:cTn>
                        </p:par>
                        <p:par>
                          <p:cTn id="59" fill="hold">
                            <p:stCondLst>
                              <p:cond delay="2500"/>
                            </p:stCondLst>
                            <p:childTnLst>
                              <p:par>
                                <p:cTn id="60" presetClass="entr" nodeType="afterEffect" presetSubtype="4" presetID="2" grpId="12" fill="hold">
                                  <p:stCondLst>
                                    <p:cond delay="0"/>
                                  </p:stCondLst>
                                  <p:iterate type="el" backwards="0">
                                    <p:tmAbs val="0"/>
                                  </p:iterate>
                                  <p:childTnLst>
                                    <p:set>
                                      <p:cBhvr>
                                        <p:cTn id="61" fill="hold"/>
                                        <p:tgtEl>
                                          <p:spTgt spid="519"/>
                                        </p:tgtEl>
                                        <p:attrNameLst>
                                          <p:attrName>style.visibility</p:attrName>
                                        </p:attrNameLst>
                                      </p:cBhvr>
                                      <p:to>
                                        <p:strVal val="visible"/>
                                      </p:to>
                                    </p:set>
                                    <p:anim calcmode="lin" valueType="num">
                                      <p:cBhvr>
                                        <p:cTn id="62" dur="200" fill="hold"/>
                                        <p:tgtEl>
                                          <p:spTgt spid="519"/>
                                        </p:tgtEl>
                                        <p:attrNameLst>
                                          <p:attrName>ppt_x</p:attrName>
                                        </p:attrNameLst>
                                      </p:cBhvr>
                                      <p:tavLst>
                                        <p:tav tm="0">
                                          <p:val>
                                            <p:strVal val="#ppt_x"/>
                                          </p:val>
                                        </p:tav>
                                        <p:tav tm="100000">
                                          <p:val>
                                            <p:strVal val="#ppt_x"/>
                                          </p:val>
                                        </p:tav>
                                      </p:tavLst>
                                    </p:anim>
                                    <p:anim calcmode="lin" valueType="num">
                                      <p:cBhvr>
                                        <p:cTn id="63" dur="200" fill="hold"/>
                                        <p:tgtEl>
                                          <p:spTgt spid="519"/>
                                        </p:tgtEl>
                                        <p:attrNameLst>
                                          <p:attrName>ppt_y</p:attrName>
                                        </p:attrNameLst>
                                      </p:cBhvr>
                                      <p:tavLst>
                                        <p:tav tm="0">
                                          <p:val>
                                            <p:strVal val="1+#ppt_h/2"/>
                                          </p:val>
                                        </p:tav>
                                        <p:tav tm="100000">
                                          <p:val>
                                            <p:strVal val="#ppt_y"/>
                                          </p:val>
                                        </p:tav>
                                      </p:tavLst>
                                    </p:anim>
                                  </p:childTnLst>
                                </p:cTn>
                              </p:par>
                            </p:childTnLst>
                          </p:cTn>
                        </p:par>
                        <p:par>
                          <p:cTn id="64" fill="hold">
                            <p:stCondLst>
                              <p:cond delay="2700"/>
                            </p:stCondLst>
                            <p:childTnLst>
                              <p:par>
                                <p:cTn id="65" presetClass="entr" nodeType="afterEffect" presetSubtype="4" presetID="2" grpId="13" fill="hold">
                                  <p:stCondLst>
                                    <p:cond delay="0"/>
                                  </p:stCondLst>
                                  <p:iterate type="el" backwards="0">
                                    <p:tmAbs val="0"/>
                                  </p:iterate>
                                  <p:childTnLst>
                                    <p:set>
                                      <p:cBhvr>
                                        <p:cTn id="66" fill="hold"/>
                                        <p:tgtEl>
                                          <p:spTgt spid="520"/>
                                        </p:tgtEl>
                                        <p:attrNameLst>
                                          <p:attrName>style.visibility</p:attrName>
                                        </p:attrNameLst>
                                      </p:cBhvr>
                                      <p:to>
                                        <p:strVal val="visible"/>
                                      </p:to>
                                    </p:set>
                                    <p:anim calcmode="lin" valueType="num">
                                      <p:cBhvr>
                                        <p:cTn id="67" dur="200" fill="hold"/>
                                        <p:tgtEl>
                                          <p:spTgt spid="520"/>
                                        </p:tgtEl>
                                        <p:attrNameLst>
                                          <p:attrName>ppt_x</p:attrName>
                                        </p:attrNameLst>
                                      </p:cBhvr>
                                      <p:tavLst>
                                        <p:tav tm="0">
                                          <p:val>
                                            <p:strVal val="#ppt_x"/>
                                          </p:val>
                                        </p:tav>
                                        <p:tav tm="100000">
                                          <p:val>
                                            <p:strVal val="#ppt_x"/>
                                          </p:val>
                                        </p:tav>
                                      </p:tavLst>
                                    </p:anim>
                                    <p:anim calcmode="lin" valueType="num">
                                      <p:cBhvr>
                                        <p:cTn id="68" dur="200" fill="hold"/>
                                        <p:tgtEl>
                                          <p:spTgt spid="520"/>
                                        </p:tgtEl>
                                        <p:attrNameLst>
                                          <p:attrName>ppt_y</p:attrName>
                                        </p:attrNameLst>
                                      </p:cBhvr>
                                      <p:tavLst>
                                        <p:tav tm="0">
                                          <p:val>
                                            <p:strVal val="1+#ppt_h/2"/>
                                          </p:val>
                                        </p:tav>
                                        <p:tav tm="100000">
                                          <p:val>
                                            <p:strVal val="#ppt_y"/>
                                          </p:val>
                                        </p:tav>
                                      </p:tavLst>
                                    </p:anim>
                                  </p:childTnLst>
                                </p:cTn>
                              </p:par>
                            </p:childTnLst>
                          </p:cTn>
                        </p:par>
                        <p:par>
                          <p:cTn id="69" fill="hold">
                            <p:stCondLst>
                              <p:cond delay="2900"/>
                            </p:stCondLst>
                            <p:childTnLst>
                              <p:par>
                                <p:cTn id="70" presetClass="entr" nodeType="afterEffect" presetSubtype="4" presetID="2" grpId="14" fill="hold">
                                  <p:stCondLst>
                                    <p:cond delay="0"/>
                                  </p:stCondLst>
                                  <p:iterate type="el" backwards="0">
                                    <p:tmAbs val="0"/>
                                  </p:iterate>
                                  <p:childTnLst>
                                    <p:set>
                                      <p:cBhvr>
                                        <p:cTn id="71" fill="hold"/>
                                        <p:tgtEl>
                                          <p:spTgt spid="521"/>
                                        </p:tgtEl>
                                        <p:attrNameLst>
                                          <p:attrName>style.visibility</p:attrName>
                                        </p:attrNameLst>
                                      </p:cBhvr>
                                      <p:to>
                                        <p:strVal val="visible"/>
                                      </p:to>
                                    </p:set>
                                    <p:anim calcmode="lin" valueType="num">
                                      <p:cBhvr>
                                        <p:cTn id="72" dur="200" fill="hold"/>
                                        <p:tgtEl>
                                          <p:spTgt spid="521"/>
                                        </p:tgtEl>
                                        <p:attrNameLst>
                                          <p:attrName>ppt_x</p:attrName>
                                        </p:attrNameLst>
                                      </p:cBhvr>
                                      <p:tavLst>
                                        <p:tav tm="0">
                                          <p:val>
                                            <p:strVal val="#ppt_x"/>
                                          </p:val>
                                        </p:tav>
                                        <p:tav tm="100000">
                                          <p:val>
                                            <p:strVal val="#ppt_x"/>
                                          </p:val>
                                        </p:tav>
                                      </p:tavLst>
                                    </p:anim>
                                    <p:anim calcmode="lin" valueType="num">
                                      <p:cBhvr>
                                        <p:cTn id="73" dur="200" fill="hold"/>
                                        <p:tgtEl>
                                          <p:spTgt spid="521"/>
                                        </p:tgtEl>
                                        <p:attrNameLst>
                                          <p:attrName>ppt_y</p:attrName>
                                        </p:attrNameLst>
                                      </p:cBhvr>
                                      <p:tavLst>
                                        <p:tav tm="0">
                                          <p:val>
                                            <p:strVal val="1+#ppt_h/2"/>
                                          </p:val>
                                        </p:tav>
                                        <p:tav tm="100000">
                                          <p:val>
                                            <p:strVal val="#ppt_y"/>
                                          </p:val>
                                        </p:tav>
                                      </p:tavLst>
                                    </p:anim>
                                  </p:childTnLst>
                                </p:cTn>
                              </p:par>
                            </p:childTnLst>
                          </p:cTn>
                        </p:par>
                        <p:par>
                          <p:cTn id="74" fill="hold">
                            <p:stCondLst>
                              <p:cond delay="3100"/>
                            </p:stCondLst>
                            <p:childTnLst>
                              <p:par>
                                <p:cTn id="75" presetClass="entr" nodeType="afterEffect" presetSubtype="4" presetID="2" grpId="15" fill="hold">
                                  <p:stCondLst>
                                    <p:cond delay="0"/>
                                  </p:stCondLst>
                                  <p:iterate type="el" backwards="0">
                                    <p:tmAbs val="0"/>
                                  </p:iterate>
                                  <p:childTnLst>
                                    <p:set>
                                      <p:cBhvr>
                                        <p:cTn id="76" fill="hold"/>
                                        <p:tgtEl>
                                          <p:spTgt spid="522"/>
                                        </p:tgtEl>
                                        <p:attrNameLst>
                                          <p:attrName>style.visibility</p:attrName>
                                        </p:attrNameLst>
                                      </p:cBhvr>
                                      <p:to>
                                        <p:strVal val="visible"/>
                                      </p:to>
                                    </p:set>
                                    <p:anim calcmode="lin" valueType="num">
                                      <p:cBhvr>
                                        <p:cTn id="77" dur="200" fill="hold"/>
                                        <p:tgtEl>
                                          <p:spTgt spid="522"/>
                                        </p:tgtEl>
                                        <p:attrNameLst>
                                          <p:attrName>ppt_x</p:attrName>
                                        </p:attrNameLst>
                                      </p:cBhvr>
                                      <p:tavLst>
                                        <p:tav tm="0">
                                          <p:val>
                                            <p:strVal val="#ppt_x"/>
                                          </p:val>
                                        </p:tav>
                                        <p:tav tm="100000">
                                          <p:val>
                                            <p:strVal val="#ppt_x"/>
                                          </p:val>
                                        </p:tav>
                                      </p:tavLst>
                                    </p:anim>
                                    <p:anim calcmode="lin" valueType="num">
                                      <p:cBhvr>
                                        <p:cTn id="78" dur="200" fill="hold"/>
                                        <p:tgtEl>
                                          <p:spTgt spid="522"/>
                                        </p:tgtEl>
                                        <p:attrNameLst>
                                          <p:attrName>ppt_y</p:attrName>
                                        </p:attrNameLst>
                                      </p:cBhvr>
                                      <p:tavLst>
                                        <p:tav tm="0">
                                          <p:val>
                                            <p:strVal val="1+#ppt_h/2"/>
                                          </p:val>
                                        </p:tav>
                                        <p:tav tm="100000">
                                          <p:val>
                                            <p:strVal val="#ppt_y"/>
                                          </p:val>
                                        </p:tav>
                                      </p:tavLst>
                                    </p:anim>
                                  </p:childTnLst>
                                </p:cTn>
                              </p:par>
                            </p:childTnLst>
                          </p:cTn>
                        </p:par>
                        <p:par>
                          <p:cTn id="79" fill="hold">
                            <p:stCondLst>
                              <p:cond delay="3300"/>
                            </p:stCondLst>
                            <p:childTnLst>
                              <p:par>
                                <p:cTn id="80" presetClass="entr" nodeType="afterEffect" presetSubtype="4" presetID="2" grpId="16" fill="hold">
                                  <p:stCondLst>
                                    <p:cond delay="0"/>
                                  </p:stCondLst>
                                  <p:iterate type="el" backwards="0">
                                    <p:tmAbs val="0"/>
                                  </p:iterate>
                                  <p:childTnLst>
                                    <p:set>
                                      <p:cBhvr>
                                        <p:cTn id="81" fill="hold"/>
                                        <p:tgtEl>
                                          <p:spTgt spid="523"/>
                                        </p:tgtEl>
                                        <p:attrNameLst>
                                          <p:attrName>style.visibility</p:attrName>
                                        </p:attrNameLst>
                                      </p:cBhvr>
                                      <p:to>
                                        <p:strVal val="visible"/>
                                      </p:to>
                                    </p:set>
                                    <p:anim calcmode="lin" valueType="num">
                                      <p:cBhvr>
                                        <p:cTn id="82" dur="200" fill="hold"/>
                                        <p:tgtEl>
                                          <p:spTgt spid="523"/>
                                        </p:tgtEl>
                                        <p:attrNameLst>
                                          <p:attrName>ppt_x</p:attrName>
                                        </p:attrNameLst>
                                      </p:cBhvr>
                                      <p:tavLst>
                                        <p:tav tm="0">
                                          <p:val>
                                            <p:strVal val="#ppt_x"/>
                                          </p:val>
                                        </p:tav>
                                        <p:tav tm="100000">
                                          <p:val>
                                            <p:strVal val="#ppt_x"/>
                                          </p:val>
                                        </p:tav>
                                      </p:tavLst>
                                    </p:anim>
                                    <p:anim calcmode="lin" valueType="num">
                                      <p:cBhvr>
                                        <p:cTn id="83" dur="200" fill="hold"/>
                                        <p:tgtEl>
                                          <p:spTgt spid="523"/>
                                        </p:tgtEl>
                                        <p:attrNameLst>
                                          <p:attrName>ppt_y</p:attrName>
                                        </p:attrNameLst>
                                      </p:cBhvr>
                                      <p:tavLst>
                                        <p:tav tm="0">
                                          <p:val>
                                            <p:strVal val="1+#ppt_h/2"/>
                                          </p:val>
                                        </p:tav>
                                        <p:tav tm="100000">
                                          <p:val>
                                            <p:strVal val="#ppt_y"/>
                                          </p:val>
                                        </p:tav>
                                      </p:tavLst>
                                    </p:anim>
                                  </p:childTnLst>
                                </p:cTn>
                              </p:par>
                            </p:childTnLst>
                          </p:cTn>
                        </p:par>
                        <p:par>
                          <p:cTn id="84" fill="hold">
                            <p:stCondLst>
                              <p:cond delay="3500"/>
                            </p:stCondLst>
                            <p:childTnLst>
                              <p:par>
                                <p:cTn id="85" presetClass="entr" nodeType="afterEffect" presetSubtype="4" presetID="2" grpId="17" fill="hold">
                                  <p:stCondLst>
                                    <p:cond delay="0"/>
                                  </p:stCondLst>
                                  <p:iterate type="el" backwards="0">
                                    <p:tmAbs val="0"/>
                                  </p:iterate>
                                  <p:childTnLst>
                                    <p:set>
                                      <p:cBhvr>
                                        <p:cTn id="86" fill="hold"/>
                                        <p:tgtEl>
                                          <p:spTgt spid="524"/>
                                        </p:tgtEl>
                                        <p:attrNameLst>
                                          <p:attrName>style.visibility</p:attrName>
                                        </p:attrNameLst>
                                      </p:cBhvr>
                                      <p:to>
                                        <p:strVal val="visible"/>
                                      </p:to>
                                    </p:set>
                                    <p:anim calcmode="lin" valueType="num">
                                      <p:cBhvr>
                                        <p:cTn id="87" dur="200" fill="hold"/>
                                        <p:tgtEl>
                                          <p:spTgt spid="524"/>
                                        </p:tgtEl>
                                        <p:attrNameLst>
                                          <p:attrName>ppt_x</p:attrName>
                                        </p:attrNameLst>
                                      </p:cBhvr>
                                      <p:tavLst>
                                        <p:tav tm="0">
                                          <p:val>
                                            <p:strVal val="#ppt_x"/>
                                          </p:val>
                                        </p:tav>
                                        <p:tav tm="100000">
                                          <p:val>
                                            <p:strVal val="#ppt_x"/>
                                          </p:val>
                                        </p:tav>
                                      </p:tavLst>
                                    </p:anim>
                                    <p:anim calcmode="lin" valueType="num">
                                      <p:cBhvr>
                                        <p:cTn id="88" dur="200" fill="hold"/>
                                        <p:tgtEl>
                                          <p:spTgt spid="524"/>
                                        </p:tgtEl>
                                        <p:attrNameLst>
                                          <p:attrName>ppt_y</p:attrName>
                                        </p:attrNameLst>
                                      </p:cBhvr>
                                      <p:tavLst>
                                        <p:tav tm="0">
                                          <p:val>
                                            <p:strVal val="1+#ppt_h/2"/>
                                          </p:val>
                                        </p:tav>
                                        <p:tav tm="100000">
                                          <p:val>
                                            <p:strVal val="#ppt_y"/>
                                          </p:val>
                                        </p:tav>
                                      </p:tavLst>
                                    </p:anim>
                                  </p:childTnLst>
                                </p:cTn>
                              </p:par>
                            </p:childTnLst>
                          </p:cTn>
                        </p:par>
                        <p:par>
                          <p:cTn id="89" fill="hold">
                            <p:stCondLst>
                              <p:cond delay="3700"/>
                            </p:stCondLst>
                            <p:childTnLst>
                              <p:par>
                                <p:cTn id="90" presetClass="entr" nodeType="afterEffect" presetSubtype="4" presetID="2" grpId="18" fill="hold">
                                  <p:stCondLst>
                                    <p:cond delay="0"/>
                                  </p:stCondLst>
                                  <p:iterate type="el" backwards="0">
                                    <p:tmAbs val="0"/>
                                  </p:iterate>
                                  <p:childTnLst>
                                    <p:set>
                                      <p:cBhvr>
                                        <p:cTn id="91" fill="hold"/>
                                        <p:tgtEl>
                                          <p:spTgt spid="525"/>
                                        </p:tgtEl>
                                        <p:attrNameLst>
                                          <p:attrName>style.visibility</p:attrName>
                                        </p:attrNameLst>
                                      </p:cBhvr>
                                      <p:to>
                                        <p:strVal val="visible"/>
                                      </p:to>
                                    </p:set>
                                    <p:anim calcmode="lin" valueType="num">
                                      <p:cBhvr>
                                        <p:cTn id="92" dur="200" fill="hold"/>
                                        <p:tgtEl>
                                          <p:spTgt spid="525"/>
                                        </p:tgtEl>
                                        <p:attrNameLst>
                                          <p:attrName>ppt_x</p:attrName>
                                        </p:attrNameLst>
                                      </p:cBhvr>
                                      <p:tavLst>
                                        <p:tav tm="0">
                                          <p:val>
                                            <p:strVal val="#ppt_x"/>
                                          </p:val>
                                        </p:tav>
                                        <p:tav tm="100000">
                                          <p:val>
                                            <p:strVal val="#ppt_x"/>
                                          </p:val>
                                        </p:tav>
                                      </p:tavLst>
                                    </p:anim>
                                    <p:anim calcmode="lin" valueType="num">
                                      <p:cBhvr>
                                        <p:cTn id="93" dur="200" fill="hold"/>
                                        <p:tgtEl>
                                          <p:spTgt spid="525"/>
                                        </p:tgtEl>
                                        <p:attrNameLst>
                                          <p:attrName>ppt_y</p:attrName>
                                        </p:attrNameLst>
                                      </p:cBhvr>
                                      <p:tavLst>
                                        <p:tav tm="0">
                                          <p:val>
                                            <p:strVal val="1+#ppt_h/2"/>
                                          </p:val>
                                        </p:tav>
                                        <p:tav tm="100000">
                                          <p:val>
                                            <p:strVal val="#ppt_y"/>
                                          </p:val>
                                        </p:tav>
                                      </p:tavLst>
                                    </p:anim>
                                  </p:childTnLst>
                                </p:cTn>
                              </p:par>
                            </p:childTnLst>
                          </p:cTn>
                        </p:par>
                        <p:par>
                          <p:cTn id="94" fill="hold">
                            <p:stCondLst>
                              <p:cond delay="3900"/>
                            </p:stCondLst>
                            <p:childTnLst>
                              <p:par>
                                <p:cTn id="95" presetClass="entr" nodeType="afterEffect" presetSubtype="4" presetID="2" grpId="19" fill="hold">
                                  <p:stCondLst>
                                    <p:cond delay="0"/>
                                  </p:stCondLst>
                                  <p:iterate type="el" backwards="0">
                                    <p:tmAbs val="0"/>
                                  </p:iterate>
                                  <p:childTnLst>
                                    <p:set>
                                      <p:cBhvr>
                                        <p:cTn id="96" fill="hold"/>
                                        <p:tgtEl>
                                          <p:spTgt spid="526"/>
                                        </p:tgtEl>
                                        <p:attrNameLst>
                                          <p:attrName>style.visibility</p:attrName>
                                        </p:attrNameLst>
                                      </p:cBhvr>
                                      <p:to>
                                        <p:strVal val="visible"/>
                                      </p:to>
                                    </p:set>
                                    <p:anim calcmode="lin" valueType="num">
                                      <p:cBhvr>
                                        <p:cTn id="97" dur="200" fill="hold"/>
                                        <p:tgtEl>
                                          <p:spTgt spid="526"/>
                                        </p:tgtEl>
                                        <p:attrNameLst>
                                          <p:attrName>ppt_x</p:attrName>
                                        </p:attrNameLst>
                                      </p:cBhvr>
                                      <p:tavLst>
                                        <p:tav tm="0">
                                          <p:val>
                                            <p:strVal val="#ppt_x"/>
                                          </p:val>
                                        </p:tav>
                                        <p:tav tm="100000">
                                          <p:val>
                                            <p:strVal val="#ppt_x"/>
                                          </p:val>
                                        </p:tav>
                                      </p:tavLst>
                                    </p:anim>
                                    <p:anim calcmode="lin" valueType="num">
                                      <p:cBhvr>
                                        <p:cTn id="98" dur="200" fill="hold"/>
                                        <p:tgtEl>
                                          <p:spTgt spid="526"/>
                                        </p:tgtEl>
                                        <p:attrNameLst>
                                          <p:attrName>ppt_y</p:attrName>
                                        </p:attrNameLst>
                                      </p:cBhvr>
                                      <p:tavLst>
                                        <p:tav tm="0">
                                          <p:val>
                                            <p:strVal val="1+#ppt_h/2"/>
                                          </p:val>
                                        </p:tav>
                                        <p:tav tm="100000">
                                          <p:val>
                                            <p:strVal val="#ppt_y"/>
                                          </p:val>
                                        </p:tav>
                                      </p:tavLst>
                                    </p:anim>
                                  </p:childTnLst>
                                </p:cTn>
                              </p:par>
                            </p:childTnLst>
                          </p:cTn>
                        </p:par>
                        <p:par>
                          <p:cTn id="99" fill="hold">
                            <p:stCondLst>
                              <p:cond delay="4100"/>
                            </p:stCondLst>
                            <p:childTnLst>
                              <p:par>
                                <p:cTn id="100" presetClass="entr" nodeType="afterEffect" presetSubtype="4" presetID="2" grpId="20" fill="hold">
                                  <p:stCondLst>
                                    <p:cond delay="0"/>
                                  </p:stCondLst>
                                  <p:iterate type="el" backwards="0">
                                    <p:tmAbs val="0"/>
                                  </p:iterate>
                                  <p:childTnLst>
                                    <p:set>
                                      <p:cBhvr>
                                        <p:cTn id="101" fill="hold"/>
                                        <p:tgtEl>
                                          <p:spTgt spid="527"/>
                                        </p:tgtEl>
                                        <p:attrNameLst>
                                          <p:attrName>style.visibility</p:attrName>
                                        </p:attrNameLst>
                                      </p:cBhvr>
                                      <p:to>
                                        <p:strVal val="visible"/>
                                      </p:to>
                                    </p:set>
                                    <p:anim calcmode="lin" valueType="num">
                                      <p:cBhvr>
                                        <p:cTn id="102" dur="200" fill="hold"/>
                                        <p:tgtEl>
                                          <p:spTgt spid="527"/>
                                        </p:tgtEl>
                                        <p:attrNameLst>
                                          <p:attrName>ppt_x</p:attrName>
                                        </p:attrNameLst>
                                      </p:cBhvr>
                                      <p:tavLst>
                                        <p:tav tm="0">
                                          <p:val>
                                            <p:strVal val="#ppt_x"/>
                                          </p:val>
                                        </p:tav>
                                        <p:tav tm="100000">
                                          <p:val>
                                            <p:strVal val="#ppt_x"/>
                                          </p:val>
                                        </p:tav>
                                      </p:tavLst>
                                    </p:anim>
                                    <p:anim calcmode="lin" valueType="num">
                                      <p:cBhvr>
                                        <p:cTn id="103" dur="200" fill="hold"/>
                                        <p:tgtEl>
                                          <p:spTgt spid="527"/>
                                        </p:tgtEl>
                                        <p:attrNameLst>
                                          <p:attrName>ppt_y</p:attrName>
                                        </p:attrNameLst>
                                      </p:cBhvr>
                                      <p:tavLst>
                                        <p:tav tm="0">
                                          <p:val>
                                            <p:strVal val="1+#ppt_h/2"/>
                                          </p:val>
                                        </p:tav>
                                        <p:tav tm="100000">
                                          <p:val>
                                            <p:strVal val="#ppt_y"/>
                                          </p:val>
                                        </p:tav>
                                      </p:tavLst>
                                    </p:anim>
                                  </p:childTnLst>
                                </p:cTn>
                              </p:par>
                            </p:childTnLst>
                          </p:cTn>
                        </p:par>
                        <p:par>
                          <p:cTn id="104" fill="hold">
                            <p:stCondLst>
                              <p:cond delay="4300"/>
                            </p:stCondLst>
                            <p:childTnLst>
                              <p:par>
                                <p:cTn id="105" presetClass="entr" nodeType="afterEffect" presetSubtype="4" presetID="2" grpId="21" fill="hold">
                                  <p:stCondLst>
                                    <p:cond delay="0"/>
                                  </p:stCondLst>
                                  <p:iterate type="el" backwards="0">
                                    <p:tmAbs val="0"/>
                                  </p:iterate>
                                  <p:childTnLst>
                                    <p:set>
                                      <p:cBhvr>
                                        <p:cTn id="106" fill="hold"/>
                                        <p:tgtEl>
                                          <p:spTgt spid="528"/>
                                        </p:tgtEl>
                                        <p:attrNameLst>
                                          <p:attrName>style.visibility</p:attrName>
                                        </p:attrNameLst>
                                      </p:cBhvr>
                                      <p:to>
                                        <p:strVal val="visible"/>
                                      </p:to>
                                    </p:set>
                                    <p:anim calcmode="lin" valueType="num">
                                      <p:cBhvr>
                                        <p:cTn id="107" dur="200" fill="hold"/>
                                        <p:tgtEl>
                                          <p:spTgt spid="528"/>
                                        </p:tgtEl>
                                        <p:attrNameLst>
                                          <p:attrName>ppt_x</p:attrName>
                                        </p:attrNameLst>
                                      </p:cBhvr>
                                      <p:tavLst>
                                        <p:tav tm="0">
                                          <p:val>
                                            <p:strVal val="#ppt_x"/>
                                          </p:val>
                                        </p:tav>
                                        <p:tav tm="100000">
                                          <p:val>
                                            <p:strVal val="#ppt_x"/>
                                          </p:val>
                                        </p:tav>
                                      </p:tavLst>
                                    </p:anim>
                                    <p:anim calcmode="lin" valueType="num">
                                      <p:cBhvr>
                                        <p:cTn id="108" dur="200" fill="hold"/>
                                        <p:tgtEl>
                                          <p:spTgt spid="528"/>
                                        </p:tgtEl>
                                        <p:attrNameLst>
                                          <p:attrName>ppt_y</p:attrName>
                                        </p:attrNameLst>
                                      </p:cBhvr>
                                      <p:tavLst>
                                        <p:tav tm="0">
                                          <p:val>
                                            <p:strVal val="1+#ppt_h/2"/>
                                          </p:val>
                                        </p:tav>
                                        <p:tav tm="100000">
                                          <p:val>
                                            <p:strVal val="#ppt_y"/>
                                          </p:val>
                                        </p:tav>
                                      </p:tavLst>
                                    </p:anim>
                                  </p:childTnLst>
                                </p:cTn>
                              </p:par>
                            </p:childTnLst>
                          </p:cTn>
                        </p:par>
                        <p:par>
                          <p:cTn id="109" fill="hold">
                            <p:stCondLst>
                              <p:cond delay="4500"/>
                            </p:stCondLst>
                            <p:childTnLst>
                              <p:par>
                                <p:cTn id="110" presetClass="entr" nodeType="afterEffect" presetSubtype="4" presetID="2" grpId="22" fill="hold">
                                  <p:stCondLst>
                                    <p:cond delay="0"/>
                                  </p:stCondLst>
                                  <p:iterate type="el" backwards="0">
                                    <p:tmAbs val="0"/>
                                  </p:iterate>
                                  <p:childTnLst>
                                    <p:set>
                                      <p:cBhvr>
                                        <p:cTn id="111" fill="hold"/>
                                        <p:tgtEl>
                                          <p:spTgt spid="529"/>
                                        </p:tgtEl>
                                        <p:attrNameLst>
                                          <p:attrName>style.visibility</p:attrName>
                                        </p:attrNameLst>
                                      </p:cBhvr>
                                      <p:to>
                                        <p:strVal val="visible"/>
                                      </p:to>
                                    </p:set>
                                    <p:anim calcmode="lin" valueType="num">
                                      <p:cBhvr>
                                        <p:cTn id="112" dur="200" fill="hold"/>
                                        <p:tgtEl>
                                          <p:spTgt spid="529"/>
                                        </p:tgtEl>
                                        <p:attrNameLst>
                                          <p:attrName>ppt_x</p:attrName>
                                        </p:attrNameLst>
                                      </p:cBhvr>
                                      <p:tavLst>
                                        <p:tav tm="0">
                                          <p:val>
                                            <p:strVal val="#ppt_x"/>
                                          </p:val>
                                        </p:tav>
                                        <p:tav tm="100000">
                                          <p:val>
                                            <p:strVal val="#ppt_x"/>
                                          </p:val>
                                        </p:tav>
                                      </p:tavLst>
                                    </p:anim>
                                    <p:anim calcmode="lin" valueType="num">
                                      <p:cBhvr>
                                        <p:cTn id="113" dur="200" fill="hold"/>
                                        <p:tgtEl>
                                          <p:spTgt spid="529"/>
                                        </p:tgtEl>
                                        <p:attrNameLst>
                                          <p:attrName>ppt_y</p:attrName>
                                        </p:attrNameLst>
                                      </p:cBhvr>
                                      <p:tavLst>
                                        <p:tav tm="0">
                                          <p:val>
                                            <p:strVal val="1+#ppt_h/2"/>
                                          </p:val>
                                        </p:tav>
                                        <p:tav tm="100000">
                                          <p:val>
                                            <p:strVal val="#ppt_y"/>
                                          </p:val>
                                        </p:tav>
                                      </p:tavLst>
                                    </p:anim>
                                  </p:childTnLst>
                                </p:cTn>
                              </p:par>
                            </p:childTnLst>
                          </p:cTn>
                        </p:par>
                        <p:par>
                          <p:cTn id="114" fill="hold">
                            <p:stCondLst>
                              <p:cond delay="4700"/>
                            </p:stCondLst>
                            <p:childTnLst>
                              <p:par>
                                <p:cTn id="115" presetClass="entr" nodeType="afterEffect" presetSubtype="4" presetID="2" grpId="23" fill="hold">
                                  <p:stCondLst>
                                    <p:cond delay="0"/>
                                  </p:stCondLst>
                                  <p:iterate type="el" backwards="0">
                                    <p:tmAbs val="0"/>
                                  </p:iterate>
                                  <p:childTnLst>
                                    <p:set>
                                      <p:cBhvr>
                                        <p:cTn id="116" fill="hold"/>
                                        <p:tgtEl>
                                          <p:spTgt spid="530"/>
                                        </p:tgtEl>
                                        <p:attrNameLst>
                                          <p:attrName>style.visibility</p:attrName>
                                        </p:attrNameLst>
                                      </p:cBhvr>
                                      <p:to>
                                        <p:strVal val="visible"/>
                                      </p:to>
                                    </p:set>
                                    <p:anim calcmode="lin" valueType="num">
                                      <p:cBhvr>
                                        <p:cTn id="117" dur="200" fill="hold"/>
                                        <p:tgtEl>
                                          <p:spTgt spid="530"/>
                                        </p:tgtEl>
                                        <p:attrNameLst>
                                          <p:attrName>ppt_x</p:attrName>
                                        </p:attrNameLst>
                                      </p:cBhvr>
                                      <p:tavLst>
                                        <p:tav tm="0">
                                          <p:val>
                                            <p:strVal val="#ppt_x"/>
                                          </p:val>
                                        </p:tav>
                                        <p:tav tm="100000">
                                          <p:val>
                                            <p:strVal val="#ppt_x"/>
                                          </p:val>
                                        </p:tav>
                                      </p:tavLst>
                                    </p:anim>
                                    <p:anim calcmode="lin" valueType="num">
                                      <p:cBhvr>
                                        <p:cTn id="118" dur="200" fill="hold"/>
                                        <p:tgtEl>
                                          <p:spTgt spid="530"/>
                                        </p:tgtEl>
                                        <p:attrNameLst>
                                          <p:attrName>ppt_y</p:attrName>
                                        </p:attrNameLst>
                                      </p:cBhvr>
                                      <p:tavLst>
                                        <p:tav tm="0">
                                          <p:val>
                                            <p:strVal val="1+#ppt_h/2"/>
                                          </p:val>
                                        </p:tav>
                                        <p:tav tm="100000">
                                          <p:val>
                                            <p:strVal val="#ppt_y"/>
                                          </p:val>
                                        </p:tav>
                                      </p:tavLst>
                                    </p:anim>
                                  </p:childTnLst>
                                </p:cTn>
                              </p:par>
                            </p:childTnLst>
                          </p:cTn>
                        </p:par>
                        <p:par>
                          <p:cTn id="119" fill="hold">
                            <p:stCondLst>
                              <p:cond delay="4900"/>
                            </p:stCondLst>
                            <p:childTnLst>
                              <p:par>
                                <p:cTn id="120" presetClass="entr" nodeType="afterEffect" presetSubtype="4" presetID="2" grpId="24" fill="hold">
                                  <p:stCondLst>
                                    <p:cond delay="0"/>
                                  </p:stCondLst>
                                  <p:iterate type="el" backwards="0">
                                    <p:tmAbs val="0"/>
                                  </p:iterate>
                                  <p:childTnLst>
                                    <p:set>
                                      <p:cBhvr>
                                        <p:cTn id="121" fill="hold"/>
                                        <p:tgtEl>
                                          <p:spTgt spid="531"/>
                                        </p:tgtEl>
                                        <p:attrNameLst>
                                          <p:attrName>style.visibility</p:attrName>
                                        </p:attrNameLst>
                                      </p:cBhvr>
                                      <p:to>
                                        <p:strVal val="visible"/>
                                      </p:to>
                                    </p:set>
                                    <p:anim calcmode="lin" valueType="num">
                                      <p:cBhvr>
                                        <p:cTn id="122" dur="200" fill="hold"/>
                                        <p:tgtEl>
                                          <p:spTgt spid="531"/>
                                        </p:tgtEl>
                                        <p:attrNameLst>
                                          <p:attrName>ppt_x</p:attrName>
                                        </p:attrNameLst>
                                      </p:cBhvr>
                                      <p:tavLst>
                                        <p:tav tm="0">
                                          <p:val>
                                            <p:strVal val="#ppt_x"/>
                                          </p:val>
                                        </p:tav>
                                        <p:tav tm="100000">
                                          <p:val>
                                            <p:strVal val="#ppt_x"/>
                                          </p:val>
                                        </p:tav>
                                      </p:tavLst>
                                    </p:anim>
                                    <p:anim calcmode="lin" valueType="num">
                                      <p:cBhvr>
                                        <p:cTn id="123" dur="200" fill="hold"/>
                                        <p:tgtEl>
                                          <p:spTgt spid="531"/>
                                        </p:tgtEl>
                                        <p:attrNameLst>
                                          <p:attrName>ppt_y</p:attrName>
                                        </p:attrNameLst>
                                      </p:cBhvr>
                                      <p:tavLst>
                                        <p:tav tm="0">
                                          <p:val>
                                            <p:strVal val="1+#ppt_h/2"/>
                                          </p:val>
                                        </p:tav>
                                        <p:tav tm="100000">
                                          <p:val>
                                            <p:strVal val="#ppt_y"/>
                                          </p:val>
                                        </p:tav>
                                      </p:tavLst>
                                    </p:anim>
                                  </p:childTnLst>
                                </p:cTn>
                              </p:par>
                            </p:childTnLst>
                          </p:cTn>
                        </p:par>
                        <p:par>
                          <p:cTn id="124" fill="hold">
                            <p:stCondLst>
                              <p:cond delay="5100"/>
                            </p:stCondLst>
                            <p:childTnLst>
                              <p:par>
                                <p:cTn id="125" presetClass="entr" nodeType="afterEffect" presetSubtype="4" presetID="2" grpId="25" fill="hold">
                                  <p:stCondLst>
                                    <p:cond delay="0"/>
                                  </p:stCondLst>
                                  <p:iterate type="el" backwards="0">
                                    <p:tmAbs val="0"/>
                                  </p:iterate>
                                  <p:childTnLst>
                                    <p:set>
                                      <p:cBhvr>
                                        <p:cTn id="126" fill="hold"/>
                                        <p:tgtEl>
                                          <p:spTgt spid="532"/>
                                        </p:tgtEl>
                                        <p:attrNameLst>
                                          <p:attrName>style.visibility</p:attrName>
                                        </p:attrNameLst>
                                      </p:cBhvr>
                                      <p:to>
                                        <p:strVal val="visible"/>
                                      </p:to>
                                    </p:set>
                                    <p:anim calcmode="lin" valueType="num">
                                      <p:cBhvr>
                                        <p:cTn id="127" dur="200" fill="hold"/>
                                        <p:tgtEl>
                                          <p:spTgt spid="532"/>
                                        </p:tgtEl>
                                        <p:attrNameLst>
                                          <p:attrName>ppt_x</p:attrName>
                                        </p:attrNameLst>
                                      </p:cBhvr>
                                      <p:tavLst>
                                        <p:tav tm="0">
                                          <p:val>
                                            <p:strVal val="#ppt_x"/>
                                          </p:val>
                                        </p:tav>
                                        <p:tav tm="100000">
                                          <p:val>
                                            <p:strVal val="#ppt_x"/>
                                          </p:val>
                                        </p:tav>
                                      </p:tavLst>
                                    </p:anim>
                                    <p:anim calcmode="lin" valueType="num">
                                      <p:cBhvr>
                                        <p:cTn id="128" dur="200" fill="hold"/>
                                        <p:tgtEl>
                                          <p:spTgt spid="532"/>
                                        </p:tgtEl>
                                        <p:attrNameLst>
                                          <p:attrName>ppt_y</p:attrName>
                                        </p:attrNameLst>
                                      </p:cBhvr>
                                      <p:tavLst>
                                        <p:tav tm="0">
                                          <p:val>
                                            <p:strVal val="1+#ppt_h/2"/>
                                          </p:val>
                                        </p:tav>
                                        <p:tav tm="100000">
                                          <p:val>
                                            <p:strVal val="#ppt_y"/>
                                          </p:val>
                                        </p:tav>
                                      </p:tavLst>
                                    </p:anim>
                                  </p:childTnLst>
                                </p:cTn>
                              </p:par>
                            </p:childTnLst>
                          </p:cTn>
                        </p:par>
                        <p:par>
                          <p:cTn id="129" fill="hold">
                            <p:stCondLst>
                              <p:cond delay="5300"/>
                            </p:stCondLst>
                            <p:childTnLst>
                              <p:par>
                                <p:cTn id="130" presetClass="entr" nodeType="afterEffect" presetSubtype="4" presetID="2" grpId="26" fill="hold">
                                  <p:stCondLst>
                                    <p:cond delay="0"/>
                                  </p:stCondLst>
                                  <p:iterate type="el" backwards="0">
                                    <p:tmAbs val="0"/>
                                  </p:iterate>
                                  <p:childTnLst>
                                    <p:set>
                                      <p:cBhvr>
                                        <p:cTn id="131" fill="hold"/>
                                        <p:tgtEl>
                                          <p:spTgt spid="533"/>
                                        </p:tgtEl>
                                        <p:attrNameLst>
                                          <p:attrName>style.visibility</p:attrName>
                                        </p:attrNameLst>
                                      </p:cBhvr>
                                      <p:to>
                                        <p:strVal val="visible"/>
                                      </p:to>
                                    </p:set>
                                    <p:anim calcmode="lin" valueType="num">
                                      <p:cBhvr>
                                        <p:cTn id="132" dur="200" fill="hold"/>
                                        <p:tgtEl>
                                          <p:spTgt spid="533"/>
                                        </p:tgtEl>
                                        <p:attrNameLst>
                                          <p:attrName>ppt_x</p:attrName>
                                        </p:attrNameLst>
                                      </p:cBhvr>
                                      <p:tavLst>
                                        <p:tav tm="0">
                                          <p:val>
                                            <p:strVal val="#ppt_x"/>
                                          </p:val>
                                        </p:tav>
                                        <p:tav tm="100000">
                                          <p:val>
                                            <p:strVal val="#ppt_x"/>
                                          </p:val>
                                        </p:tav>
                                      </p:tavLst>
                                    </p:anim>
                                    <p:anim calcmode="lin" valueType="num">
                                      <p:cBhvr>
                                        <p:cTn id="133" dur="200" fill="hold"/>
                                        <p:tgtEl>
                                          <p:spTgt spid="533"/>
                                        </p:tgtEl>
                                        <p:attrNameLst>
                                          <p:attrName>ppt_y</p:attrName>
                                        </p:attrNameLst>
                                      </p:cBhvr>
                                      <p:tavLst>
                                        <p:tav tm="0">
                                          <p:val>
                                            <p:strVal val="1+#ppt_h/2"/>
                                          </p:val>
                                        </p:tav>
                                        <p:tav tm="100000">
                                          <p:val>
                                            <p:strVal val="#ppt_y"/>
                                          </p:val>
                                        </p:tav>
                                      </p:tavLst>
                                    </p:anim>
                                  </p:childTnLst>
                                </p:cTn>
                              </p:par>
                            </p:childTnLst>
                          </p:cTn>
                        </p:par>
                        <p:par>
                          <p:cTn id="134" fill="hold">
                            <p:stCondLst>
                              <p:cond delay="5500"/>
                            </p:stCondLst>
                            <p:childTnLst>
                              <p:par>
                                <p:cTn id="135" presetClass="entr" nodeType="afterEffect" presetSubtype="4" presetID="2" grpId="27" fill="hold">
                                  <p:stCondLst>
                                    <p:cond delay="0"/>
                                  </p:stCondLst>
                                  <p:iterate type="el" backwards="0">
                                    <p:tmAbs val="0"/>
                                  </p:iterate>
                                  <p:childTnLst>
                                    <p:set>
                                      <p:cBhvr>
                                        <p:cTn id="136" fill="hold"/>
                                        <p:tgtEl>
                                          <p:spTgt spid="534"/>
                                        </p:tgtEl>
                                        <p:attrNameLst>
                                          <p:attrName>style.visibility</p:attrName>
                                        </p:attrNameLst>
                                      </p:cBhvr>
                                      <p:to>
                                        <p:strVal val="visible"/>
                                      </p:to>
                                    </p:set>
                                    <p:anim calcmode="lin" valueType="num">
                                      <p:cBhvr>
                                        <p:cTn id="137" dur="200" fill="hold"/>
                                        <p:tgtEl>
                                          <p:spTgt spid="534"/>
                                        </p:tgtEl>
                                        <p:attrNameLst>
                                          <p:attrName>ppt_x</p:attrName>
                                        </p:attrNameLst>
                                      </p:cBhvr>
                                      <p:tavLst>
                                        <p:tav tm="0">
                                          <p:val>
                                            <p:strVal val="#ppt_x"/>
                                          </p:val>
                                        </p:tav>
                                        <p:tav tm="100000">
                                          <p:val>
                                            <p:strVal val="#ppt_x"/>
                                          </p:val>
                                        </p:tav>
                                      </p:tavLst>
                                    </p:anim>
                                    <p:anim calcmode="lin" valueType="num">
                                      <p:cBhvr>
                                        <p:cTn id="138" dur="200" fill="hold"/>
                                        <p:tgtEl>
                                          <p:spTgt spid="534"/>
                                        </p:tgtEl>
                                        <p:attrNameLst>
                                          <p:attrName>ppt_y</p:attrName>
                                        </p:attrNameLst>
                                      </p:cBhvr>
                                      <p:tavLst>
                                        <p:tav tm="0">
                                          <p:val>
                                            <p:strVal val="1+#ppt_h/2"/>
                                          </p:val>
                                        </p:tav>
                                        <p:tav tm="100000">
                                          <p:val>
                                            <p:strVal val="#ppt_y"/>
                                          </p:val>
                                        </p:tav>
                                      </p:tavLst>
                                    </p:anim>
                                  </p:childTnLst>
                                </p:cTn>
                              </p:par>
                            </p:childTnLst>
                          </p:cTn>
                        </p:par>
                        <p:par>
                          <p:cTn id="139" fill="hold">
                            <p:stCondLst>
                              <p:cond delay="5700"/>
                            </p:stCondLst>
                            <p:childTnLst>
                              <p:par>
                                <p:cTn id="140" presetClass="entr" nodeType="afterEffect" presetSubtype="4" presetID="2" grpId="28" fill="hold">
                                  <p:stCondLst>
                                    <p:cond delay="0"/>
                                  </p:stCondLst>
                                  <p:iterate type="el" backwards="0">
                                    <p:tmAbs val="0"/>
                                  </p:iterate>
                                  <p:childTnLst>
                                    <p:set>
                                      <p:cBhvr>
                                        <p:cTn id="141" fill="hold"/>
                                        <p:tgtEl>
                                          <p:spTgt spid="535"/>
                                        </p:tgtEl>
                                        <p:attrNameLst>
                                          <p:attrName>style.visibility</p:attrName>
                                        </p:attrNameLst>
                                      </p:cBhvr>
                                      <p:to>
                                        <p:strVal val="visible"/>
                                      </p:to>
                                    </p:set>
                                    <p:anim calcmode="lin" valueType="num">
                                      <p:cBhvr>
                                        <p:cTn id="142" dur="200" fill="hold"/>
                                        <p:tgtEl>
                                          <p:spTgt spid="535"/>
                                        </p:tgtEl>
                                        <p:attrNameLst>
                                          <p:attrName>ppt_x</p:attrName>
                                        </p:attrNameLst>
                                      </p:cBhvr>
                                      <p:tavLst>
                                        <p:tav tm="0">
                                          <p:val>
                                            <p:strVal val="#ppt_x"/>
                                          </p:val>
                                        </p:tav>
                                        <p:tav tm="100000">
                                          <p:val>
                                            <p:strVal val="#ppt_x"/>
                                          </p:val>
                                        </p:tav>
                                      </p:tavLst>
                                    </p:anim>
                                    <p:anim calcmode="lin" valueType="num">
                                      <p:cBhvr>
                                        <p:cTn id="143" dur="200" fill="hold"/>
                                        <p:tgtEl>
                                          <p:spTgt spid="535"/>
                                        </p:tgtEl>
                                        <p:attrNameLst>
                                          <p:attrName>ppt_y</p:attrName>
                                        </p:attrNameLst>
                                      </p:cBhvr>
                                      <p:tavLst>
                                        <p:tav tm="0">
                                          <p:val>
                                            <p:strVal val="1+#ppt_h/2"/>
                                          </p:val>
                                        </p:tav>
                                        <p:tav tm="100000">
                                          <p:val>
                                            <p:strVal val="#ppt_y"/>
                                          </p:val>
                                        </p:tav>
                                      </p:tavLst>
                                    </p:anim>
                                  </p:childTnLst>
                                </p:cTn>
                              </p:par>
                            </p:childTnLst>
                          </p:cTn>
                        </p:par>
                        <p:par>
                          <p:cTn id="144" fill="hold">
                            <p:stCondLst>
                              <p:cond delay="5900"/>
                            </p:stCondLst>
                            <p:childTnLst>
                              <p:par>
                                <p:cTn id="145" presetClass="entr" nodeType="afterEffect" presetSubtype="4" presetID="2" grpId="29" fill="hold">
                                  <p:stCondLst>
                                    <p:cond delay="0"/>
                                  </p:stCondLst>
                                  <p:iterate type="el" backwards="0">
                                    <p:tmAbs val="0"/>
                                  </p:iterate>
                                  <p:childTnLst>
                                    <p:set>
                                      <p:cBhvr>
                                        <p:cTn id="146" fill="hold"/>
                                        <p:tgtEl>
                                          <p:spTgt spid="536"/>
                                        </p:tgtEl>
                                        <p:attrNameLst>
                                          <p:attrName>style.visibility</p:attrName>
                                        </p:attrNameLst>
                                      </p:cBhvr>
                                      <p:to>
                                        <p:strVal val="visible"/>
                                      </p:to>
                                    </p:set>
                                    <p:anim calcmode="lin" valueType="num">
                                      <p:cBhvr>
                                        <p:cTn id="147" dur="200" fill="hold"/>
                                        <p:tgtEl>
                                          <p:spTgt spid="536"/>
                                        </p:tgtEl>
                                        <p:attrNameLst>
                                          <p:attrName>ppt_x</p:attrName>
                                        </p:attrNameLst>
                                      </p:cBhvr>
                                      <p:tavLst>
                                        <p:tav tm="0">
                                          <p:val>
                                            <p:strVal val="#ppt_x"/>
                                          </p:val>
                                        </p:tav>
                                        <p:tav tm="100000">
                                          <p:val>
                                            <p:strVal val="#ppt_x"/>
                                          </p:val>
                                        </p:tav>
                                      </p:tavLst>
                                    </p:anim>
                                    <p:anim calcmode="lin" valueType="num">
                                      <p:cBhvr>
                                        <p:cTn id="148" dur="200" fill="hold"/>
                                        <p:tgtEl>
                                          <p:spTgt spid="536"/>
                                        </p:tgtEl>
                                        <p:attrNameLst>
                                          <p:attrName>ppt_y</p:attrName>
                                        </p:attrNameLst>
                                      </p:cBhvr>
                                      <p:tavLst>
                                        <p:tav tm="0">
                                          <p:val>
                                            <p:strVal val="1+#ppt_h/2"/>
                                          </p:val>
                                        </p:tav>
                                        <p:tav tm="100000">
                                          <p:val>
                                            <p:strVal val="#ppt_y"/>
                                          </p:val>
                                        </p:tav>
                                      </p:tavLst>
                                    </p:anim>
                                  </p:childTnLst>
                                </p:cTn>
                              </p:par>
                            </p:childTnLst>
                          </p:cTn>
                        </p:par>
                        <p:par>
                          <p:cTn id="149" fill="hold">
                            <p:stCondLst>
                              <p:cond delay="6100"/>
                            </p:stCondLst>
                            <p:childTnLst>
                              <p:par>
                                <p:cTn id="150" presetClass="entr" nodeType="afterEffect" presetSubtype="4" presetID="2" grpId="30" fill="hold">
                                  <p:stCondLst>
                                    <p:cond delay="0"/>
                                  </p:stCondLst>
                                  <p:iterate type="el" backwards="0">
                                    <p:tmAbs val="0"/>
                                  </p:iterate>
                                  <p:childTnLst>
                                    <p:set>
                                      <p:cBhvr>
                                        <p:cTn id="151" fill="hold"/>
                                        <p:tgtEl>
                                          <p:spTgt spid="537"/>
                                        </p:tgtEl>
                                        <p:attrNameLst>
                                          <p:attrName>style.visibility</p:attrName>
                                        </p:attrNameLst>
                                      </p:cBhvr>
                                      <p:to>
                                        <p:strVal val="visible"/>
                                      </p:to>
                                    </p:set>
                                    <p:anim calcmode="lin" valueType="num">
                                      <p:cBhvr>
                                        <p:cTn id="152" dur="200" fill="hold"/>
                                        <p:tgtEl>
                                          <p:spTgt spid="537"/>
                                        </p:tgtEl>
                                        <p:attrNameLst>
                                          <p:attrName>ppt_x</p:attrName>
                                        </p:attrNameLst>
                                      </p:cBhvr>
                                      <p:tavLst>
                                        <p:tav tm="0">
                                          <p:val>
                                            <p:strVal val="#ppt_x"/>
                                          </p:val>
                                        </p:tav>
                                        <p:tav tm="100000">
                                          <p:val>
                                            <p:strVal val="#ppt_x"/>
                                          </p:val>
                                        </p:tav>
                                      </p:tavLst>
                                    </p:anim>
                                    <p:anim calcmode="lin" valueType="num">
                                      <p:cBhvr>
                                        <p:cTn id="153" dur="200" fill="hold"/>
                                        <p:tgtEl>
                                          <p:spTgt spid="537"/>
                                        </p:tgtEl>
                                        <p:attrNameLst>
                                          <p:attrName>ppt_y</p:attrName>
                                        </p:attrNameLst>
                                      </p:cBhvr>
                                      <p:tavLst>
                                        <p:tav tm="0">
                                          <p:val>
                                            <p:strVal val="1+#ppt_h/2"/>
                                          </p:val>
                                        </p:tav>
                                        <p:tav tm="100000">
                                          <p:val>
                                            <p:strVal val="#ppt_y"/>
                                          </p:val>
                                        </p:tav>
                                      </p:tavLst>
                                    </p:anim>
                                  </p:childTnLst>
                                </p:cTn>
                              </p:par>
                            </p:childTnLst>
                          </p:cTn>
                        </p:par>
                        <p:par>
                          <p:cTn id="154" fill="hold">
                            <p:stCondLst>
                              <p:cond delay="6300"/>
                            </p:stCondLst>
                            <p:childTnLst>
                              <p:par>
                                <p:cTn id="155" presetClass="entr" nodeType="afterEffect" presetSubtype="4" presetID="2" grpId="31" fill="hold">
                                  <p:stCondLst>
                                    <p:cond delay="0"/>
                                  </p:stCondLst>
                                  <p:iterate type="el" backwards="0">
                                    <p:tmAbs val="0"/>
                                  </p:iterate>
                                  <p:childTnLst>
                                    <p:set>
                                      <p:cBhvr>
                                        <p:cTn id="156" fill="hold"/>
                                        <p:tgtEl>
                                          <p:spTgt spid="538"/>
                                        </p:tgtEl>
                                        <p:attrNameLst>
                                          <p:attrName>style.visibility</p:attrName>
                                        </p:attrNameLst>
                                      </p:cBhvr>
                                      <p:to>
                                        <p:strVal val="visible"/>
                                      </p:to>
                                    </p:set>
                                    <p:anim calcmode="lin" valueType="num">
                                      <p:cBhvr>
                                        <p:cTn id="157" dur="200" fill="hold"/>
                                        <p:tgtEl>
                                          <p:spTgt spid="538"/>
                                        </p:tgtEl>
                                        <p:attrNameLst>
                                          <p:attrName>ppt_x</p:attrName>
                                        </p:attrNameLst>
                                      </p:cBhvr>
                                      <p:tavLst>
                                        <p:tav tm="0">
                                          <p:val>
                                            <p:strVal val="#ppt_x"/>
                                          </p:val>
                                        </p:tav>
                                        <p:tav tm="100000">
                                          <p:val>
                                            <p:strVal val="#ppt_x"/>
                                          </p:val>
                                        </p:tav>
                                      </p:tavLst>
                                    </p:anim>
                                    <p:anim calcmode="lin" valueType="num">
                                      <p:cBhvr>
                                        <p:cTn id="158" dur="200" fill="hold"/>
                                        <p:tgtEl>
                                          <p:spTgt spid="538"/>
                                        </p:tgtEl>
                                        <p:attrNameLst>
                                          <p:attrName>ppt_y</p:attrName>
                                        </p:attrNameLst>
                                      </p:cBhvr>
                                      <p:tavLst>
                                        <p:tav tm="0">
                                          <p:val>
                                            <p:strVal val="1+#ppt_h/2"/>
                                          </p:val>
                                        </p:tav>
                                        <p:tav tm="100000">
                                          <p:val>
                                            <p:strVal val="#ppt_y"/>
                                          </p:val>
                                        </p:tav>
                                      </p:tavLst>
                                    </p:anim>
                                  </p:childTnLst>
                                </p:cTn>
                              </p:par>
                            </p:childTnLst>
                          </p:cTn>
                        </p:par>
                        <p:par>
                          <p:cTn id="159" fill="hold">
                            <p:stCondLst>
                              <p:cond delay="6500"/>
                            </p:stCondLst>
                            <p:childTnLst>
                              <p:par>
                                <p:cTn id="160" presetClass="entr" nodeType="afterEffect" presetSubtype="4" presetID="2" grpId="32" fill="hold">
                                  <p:stCondLst>
                                    <p:cond delay="0"/>
                                  </p:stCondLst>
                                  <p:iterate type="el" backwards="0">
                                    <p:tmAbs val="0"/>
                                  </p:iterate>
                                  <p:childTnLst>
                                    <p:set>
                                      <p:cBhvr>
                                        <p:cTn id="161" fill="hold"/>
                                        <p:tgtEl>
                                          <p:spTgt spid="539"/>
                                        </p:tgtEl>
                                        <p:attrNameLst>
                                          <p:attrName>style.visibility</p:attrName>
                                        </p:attrNameLst>
                                      </p:cBhvr>
                                      <p:to>
                                        <p:strVal val="visible"/>
                                      </p:to>
                                    </p:set>
                                    <p:anim calcmode="lin" valueType="num">
                                      <p:cBhvr>
                                        <p:cTn id="162" dur="200" fill="hold"/>
                                        <p:tgtEl>
                                          <p:spTgt spid="539"/>
                                        </p:tgtEl>
                                        <p:attrNameLst>
                                          <p:attrName>ppt_x</p:attrName>
                                        </p:attrNameLst>
                                      </p:cBhvr>
                                      <p:tavLst>
                                        <p:tav tm="0">
                                          <p:val>
                                            <p:strVal val="#ppt_x"/>
                                          </p:val>
                                        </p:tav>
                                        <p:tav tm="100000">
                                          <p:val>
                                            <p:strVal val="#ppt_x"/>
                                          </p:val>
                                        </p:tav>
                                      </p:tavLst>
                                    </p:anim>
                                    <p:anim calcmode="lin" valueType="num">
                                      <p:cBhvr>
                                        <p:cTn id="163" dur="200" fill="hold"/>
                                        <p:tgtEl>
                                          <p:spTgt spid="539"/>
                                        </p:tgtEl>
                                        <p:attrNameLst>
                                          <p:attrName>ppt_y</p:attrName>
                                        </p:attrNameLst>
                                      </p:cBhvr>
                                      <p:tavLst>
                                        <p:tav tm="0">
                                          <p:val>
                                            <p:strVal val="1+#ppt_h/2"/>
                                          </p:val>
                                        </p:tav>
                                        <p:tav tm="100000">
                                          <p:val>
                                            <p:strVal val="#ppt_y"/>
                                          </p:val>
                                        </p:tav>
                                      </p:tavLst>
                                    </p:anim>
                                  </p:childTnLst>
                                </p:cTn>
                              </p:par>
                            </p:childTnLst>
                          </p:cTn>
                        </p:par>
                        <p:par>
                          <p:cTn id="164" fill="hold">
                            <p:stCondLst>
                              <p:cond delay="6700"/>
                            </p:stCondLst>
                            <p:childTnLst>
                              <p:par>
                                <p:cTn id="165" presetClass="entr" nodeType="afterEffect" presetSubtype="4" presetID="2" grpId="33" fill="hold">
                                  <p:stCondLst>
                                    <p:cond delay="0"/>
                                  </p:stCondLst>
                                  <p:iterate type="el" backwards="0">
                                    <p:tmAbs val="0"/>
                                  </p:iterate>
                                  <p:childTnLst>
                                    <p:set>
                                      <p:cBhvr>
                                        <p:cTn id="166" fill="hold"/>
                                        <p:tgtEl>
                                          <p:spTgt spid="540"/>
                                        </p:tgtEl>
                                        <p:attrNameLst>
                                          <p:attrName>style.visibility</p:attrName>
                                        </p:attrNameLst>
                                      </p:cBhvr>
                                      <p:to>
                                        <p:strVal val="visible"/>
                                      </p:to>
                                    </p:set>
                                    <p:anim calcmode="lin" valueType="num">
                                      <p:cBhvr>
                                        <p:cTn id="167" dur="200" fill="hold"/>
                                        <p:tgtEl>
                                          <p:spTgt spid="540"/>
                                        </p:tgtEl>
                                        <p:attrNameLst>
                                          <p:attrName>ppt_x</p:attrName>
                                        </p:attrNameLst>
                                      </p:cBhvr>
                                      <p:tavLst>
                                        <p:tav tm="0">
                                          <p:val>
                                            <p:strVal val="#ppt_x"/>
                                          </p:val>
                                        </p:tav>
                                        <p:tav tm="100000">
                                          <p:val>
                                            <p:strVal val="#ppt_x"/>
                                          </p:val>
                                        </p:tav>
                                      </p:tavLst>
                                    </p:anim>
                                    <p:anim calcmode="lin" valueType="num">
                                      <p:cBhvr>
                                        <p:cTn id="168" dur="200" fill="hold"/>
                                        <p:tgtEl>
                                          <p:spTgt spid="540"/>
                                        </p:tgtEl>
                                        <p:attrNameLst>
                                          <p:attrName>ppt_y</p:attrName>
                                        </p:attrNameLst>
                                      </p:cBhvr>
                                      <p:tavLst>
                                        <p:tav tm="0">
                                          <p:val>
                                            <p:strVal val="1+#ppt_h/2"/>
                                          </p:val>
                                        </p:tav>
                                        <p:tav tm="100000">
                                          <p:val>
                                            <p:strVal val="#ppt_y"/>
                                          </p:val>
                                        </p:tav>
                                      </p:tavLst>
                                    </p:anim>
                                  </p:childTnLst>
                                </p:cTn>
                              </p:par>
                            </p:childTnLst>
                          </p:cTn>
                        </p:par>
                        <p:par>
                          <p:cTn id="169" fill="hold">
                            <p:stCondLst>
                              <p:cond delay="6900"/>
                            </p:stCondLst>
                            <p:childTnLst>
                              <p:par>
                                <p:cTn id="170" presetClass="entr" nodeType="afterEffect" presetSubtype="4" presetID="2" grpId="34" fill="hold">
                                  <p:stCondLst>
                                    <p:cond delay="0"/>
                                  </p:stCondLst>
                                  <p:iterate type="el" backwards="0">
                                    <p:tmAbs val="0"/>
                                  </p:iterate>
                                  <p:childTnLst>
                                    <p:set>
                                      <p:cBhvr>
                                        <p:cTn id="171" fill="hold"/>
                                        <p:tgtEl>
                                          <p:spTgt spid="541"/>
                                        </p:tgtEl>
                                        <p:attrNameLst>
                                          <p:attrName>style.visibility</p:attrName>
                                        </p:attrNameLst>
                                      </p:cBhvr>
                                      <p:to>
                                        <p:strVal val="visible"/>
                                      </p:to>
                                    </p:set>
                                    <p:anim calcmode="lin" valueType="num">
                                      <p:cBhvr>
                                        <p:cTn id="172" dur="200" fill="hold"/>
                                        <p:tgtEl>
                                          <p:spTgt spid="541"/>
                                        </p:tgtEl>
                                        <p:attrNameLst>
                                          <p:attrName>ppt_x</p:attrName>
                                        </p:attrNameLst>
                                      </p:cBhvr>
                                      <p:tavLst>
                                        <p:tav tm="0">
                                          <p:val>
                                            <p:strVal val="#ppt_x"/>
                                          </p:val>
                                        </p:tav>
                                        <p:tav tm="100000">
                                          <p:val>
                                            <p:strVal val="#ppt_x"/>
                                          </p:val>
                                        </p:tav>
                                      </p:tavLst>
                                    </p:anim>
                                    <p:anim calcmode="lin" valueType="num">
                                      <p:cBhvr>
                                        <p:cTn id="173" dur="200" fill="hold"/>
                                        <p:tgtEl>
                                          <p:spTgt spid="541"/>
                                        </p:tgtEl>
                                        <p:attrNameLst>
                                          <p:attrName>ppt_y</p:attrName>
                                        </p:attrNameLst>
                                      </p:cBhvr>
                                      <p:tavLst>
                                        <p:tav tm="0">
                                          <p:val>
                                            <p:strVal val="1+#ppt_h/2"/>
                                          </p:val>
                                        </p:tav>
                                        <p:tav tm="100000">
                                          <p:val>
                                            <p:strVal val="#ppt_y"/>
                                          </p:val>
                                        </p:tav>
                                      </p:tavLst>
                                    </p:anim>
                                  </p:childTnLst>
                                </p:cTn>
                              </p:par>
                            </p:childTnLst>
                          </p:cTn>
                        </p:par>
                        <p:par>
                          <p:cTn id="174" fill="hold">
                            <p:stCondLst>
                              <p:cond delay="7100"/>
                            </p:stCondLst>
                            <p:childTnLst>
                              <p:par>
                                <p:cTn id="175" presetClass="entr" nodeType="afterEffect" presetSubtype="4" presetID="2" grpId="35" fill="hold">
                                  <p:stCondLst>
                                    <p:cond delay="0"/>
                                  </p:stCondLst>
                                  <p:iterate type="el" backwards="0">
                                    <p:tmAbs val="0"/>
                                  </p:iterate>
                                  <p:childTnLst>
                                    <p:set>
                                      <p:cBhvr>
                                        <p:cTn id="176" fill="hold"/>
                                        <p:tgtEl>
                                          <p:spTgt spid="542"/>
                                        </p:tgtEl>
                                        <p:attrNameLst>
                                          <p:attrName>style.visibility</p:attrName>
                                        </p:attrNameLst>
                                      </p:cBhvr>
                                      <p:to>
                                        <p:strVal val="visible"/>
                                      </p:to>
                                    </p:set>
                                    <p:anim calcmode="lin" valueType="num">
                                      <p:cBhvr>
                                        <p:cTn id="177" dur="200" fill="hold"/>
                                        <p:tgtEl>
                                          <p:spTgt spid="542"/>
                                        </p:tgtEl>
                                        <p:attrNameLst>
                                          <p:attrName>ppt_x</p:attrName>
                                        </p:attrNameLst>
                                      </p:cBhvr>
                                      <p:tavLst>
                                        <p:tav tm="0">
                                          <p:val>
                                            <p:strVal val="#ppt_x"/>
                                          </p:val>
                                        </p:tav>
                                        <p:tav tm="100000">
                                          <p:val>
                                            <p:strVal val="#ppt_x"/>
                                          </p:val>
                                        </p:tav>
                                      </p:tavLst>
                                    </p:anim>
                                    <p:anim calcmode="lin" valueType="num">
                                      <p:cBhvr>
                                        <p:cTn id="178" dur="200" fill="hold"/>
                                        <p:tgtEl>
                                          <p:spTgt spid="542"/>
                                        </p:tgtEl>
                                        <p:attrNameLst>
                                          <p:attrName>ppt_y</p:attrName>
                                        </p:attrNameLst>
                                      </p:cBhvr>
                                      <p:tavLst>
                                        <p:tav tm="0">
                                          <p:val>
                                            <p:strVal val="1+#ppt_h/2"/>
                                          </p:val>
                                        </p:tav>
                                        <p:tav tm="100000">
                                          <p:val>
                                            <p:strVal val="#ppt_y"/>
                                          </p:val>
                                        </p:tav>
                                      </p:tavLst>
                                    </p:anim>
                                  </p:childTnLst>
                                </p:cTn>
                              </p:par>
                            </p:childTnLst>
                          </p:cTn>
                        </p:par>
                        <p:par>
                          <p:cTn id="179" fill="hold">
                            <p:stCondLst>
                              <p:cond delay="7300"/>
                            </p:stCondLst>
                            <p:childTnLst>
                              <p:par>
                                <p:cTn id="180" presetClass="entr" nodeType="afterEffect" presetSubtype="4" presetID="2" grpId="36" fill="hold">
                                  <p:stCondLst>
                                    <p:cond delay="0"/>
                                  </p:stCondLst>
                                  <p:iterate type="el" backwards="0">
                                    <p:tmAbs val="0"/>
                                  </p:iterate>
                                  <p:childTnLst>
                                    <p:set>
                                      <p:cBhvr>
                                        <p:cTn id="181" fill="hold"/>
                                        <p:tgtEl>
                                          <p:spTgt spid="543"/>
                                        </p:tgtEl>
                                        <p:attrNameLst>
                                          <p:attrName>style.visibility</p:attrName>
                                        </p:attrNameLst>
                                      </p:cBhvr>
                                      <p:to>
                                        <p:strVal val="visible"/>
                                      </p:to>
                                    </p:set>
                                    <p:anim calcmode="lin" valueType="num">
                                      <p:cBhvr>
                                        <p:cTn id="182" dur="200" fill="hold"/>
                                        <p:tgtEl>
                                          <p:spTgt spid="543"/>
                                        </p:tgtEl>
                                        <p:attrNameLst>
                                          <p:attrName>ppt_x</p:attrName>
                                        </p:attrNameLst>
                                      </p:cBhvr>
                                      <p:tavLst>
                                        <p:tav tm="0">
                                          <p:val>
                                            <p:strVal val="#ppt_x"/>
                                          </p:val>
                                        </p:tav>
                                        <p:tav tm="100000">
                                          <p:val>
                                            <p:strVal val="#ppt_x"/>
                                          </p:val>
                                        </p:tav>
                                      </p:tavLst>
                                    </p:anim>
                                    <p:anim calcmode="lin" valueType="num">
                                      <p:cBhvr>
                                        <p:cTn id="183" dur="200" fill="hold"/>
                                        <p:tgtEl>
                                          <p:spTgt spid="543"/>
                                        </p:tgtEl>
                                        <p:attrNameLst>
                                          <p:attrName>ppt_y</p:attrName>
                                        </p:attrNameLst>
                                      </p:cBhvr>
                                      <p:tavLst>
                                        <p:tav tm="0">
                                          <p:val>
                                            <p:strVal val="1+#ppt_h/2"/>
                                          </p:val>
                                        </p:tav>
                                        <p:tav tm="100000">
                                          <p:val>
                                            <p:strVal val="#ppt_y"/>
                                          </p:val>
                                        </p:tav>
                                      </p:tavLst>
                                    </p:anim>
                                  </p:childTnLst>
                                </p:cTn>
                              </p:par>
                            </p:childTnLst>
                          </p:cTn>
                        </p:par>
                        <p:par>
                          <p:cTn id="184" fill="hold">
                            <p:stCondLst>
                              <p:cond delay="7500"/>
                            </p:stCondLst>
                            <p:childTnLst>
                              <p:par>
                                <p:cTn id="185" presetClass="entr" nodeType="afterEffect" presetSubtype="4" presetID="2" grpId="37" fill="hold">
                                  <p:stCondLst>
                                    <p:cond delay="0"/>
                                  </p:stCondLst>
                                  <p:iterate type="el" backwards="0">
                                    <p:tmAbs val="0"/>
                                  </p:iterate>
                                  <p:childTnLst>
                                    <p:set>
                                      <p:cBhvr>
                                        <p:cTn id="186" fill="hold"/>
                                        <p:tgtEl>
                                          <p:spTgt spid="544"/>
                                        </p:tgtEl>
                                        <p:attrNameLst>
                                          <p:attrName>style.visibility</p:attrName>
                                        </p:attrNameLst>
                                      </p:cBhvr>
                                      <p:to>
                                        <p:strVal val="visible"/>
                                      </p:to>
                                    </p:set>
                                    <p:anim calcmode="lin" valueType="num">
                                      <p:cBhvr>
                                        <p:cTn id="187" dur="200" fill="hold"/>
                                        <p:tgtEl>
                                          <p:spTgt spid="544"/>
                                        </p:tgtEl>
                                        <p:attrNameLst>
                                          <p:attrName>ppt_x</p:attrName>
                                        </p:attrNameLst>
                                      </p:cBhvr>
                                      <p:tavLst>
                                        <p:tav tm="0">
                                          <p:val>
                                            <p:strVal val="#ppt_x"/>
                                          </p:val>
                                        </p:tav>
                                        <p:tav tm="100000">
                                          <p:val>
                                            <p:strVal val="#ppt_x"/>
                                          </p:val>
                                        </p:tav>
                                      </p:tavLst>
                                    </p:anim>
                                    <p:anim calcmode="lin" valueType="num">
                                      <p:cBhvr>
                                        <p:cTn id="188" dur="200" fill="hold"/>
                                        <p:tgtEl>
                                          <p:spTgt spid="544"/>
                                        </p:tgtEl>
                                        <p:attrNameLst>
                                          <p:attrName>ppt_y</p:attrName>
                                        </p:attrNameLst>
                                      </p:cBhvr>
                                      <p:tavLst>
                                        <p:tav tm="0">
                                          <p:val>
                                            <p:strVal val="1+#ppt_h/2"/>
                                          </p:val>
                                        </p:tav>
                                        <p:tav tm="100000">
                                          <p:val>
                                            <p:strVal val="#ppt_y"/>
                                          </p:val>
                                        </p:tav>
                                      </p:tavLst>
                                    </p:anim>
                                  </p:childTnLst>
                                </p:cTn>
                              </p:par>
                            </p:childTnLst>
                          </p:cTn>
                        </p:par>
                        <p:par>
                          <p:cTn id="189" fill="hold">
                            <p:stCondLst>
                              <p:cond delay="7700"/>
                            </p:stCondLst>
                            <p:childTnLst>
                              <p:par>
                                <p:cTn id="190" presetClass="entr" nodeType="afterEffect" presetSubtype="4" presetID="2" grpId="38" fill="hold">
                                  <p:stCondLst>
                                    <p:cond delay="0"/>
                                  </p:stCondLst>
                                  <p:iterate type="el" backwards="0">
                                    <p:tmAbs val="0"/>
                                  </p:iterate>
                                  <p:childTnLst>
                                    <p:set>
                                      <p:cBhvr>
                                        <p:cTn id="191" fill="hold"/>
                                        <p:tgtEl>
                                          <p:spTgt spid="545"/>
                                        </p:tgtEl>
                                        <p:attrNameLst>
                                          <p:attrName>style.visibility</p:attrName>
                                        </p:attrNameLst>
                                      </p:cBhvr>
                                      <p:to>
                                        <p:strVal val="visible"/>
                                      </p:to>
                                    </p:set>
                                    <p:anim calcmode="lin" valueType="num">
                                      <p:cBhvr>
                                        <p:cTn id="192" dur="200" fill="hold"/>
                                        <p:tgtEl>
                                          <p:spTgt spid="545"/>
                                        </p:tgtEl>
                                        <p:attrNameLst>
                                          <p:attrName>ppt_x</p:attrName>
                                        </p:attrNameLst>
                                      </p:cBhvr>
                                      <p:tavLst>
                                        <p:tav tm="0">
                                          <p:val>
                                            <p:strVal val="#ppt_x"/>
                                          </p:val>
                                        </p:tav>
                                        <p:tav tm="100000">
                                          <p:val>
                                            <p:strVal val="#ppt_x"/>
                                          </p:val>
                                        </p:tav>
                                      </p:tavLst>
                                    </p:anim>
                                    <p:anim calcmode="lin" valueType="num">
                                      <p:cBhvr>
                                        <p:cTn id="193" dur="200" fill="hold"/>
                                        <p:tgtEl>
                                          <p:spTgt spid="545"/>
                                        </p:tgtEl>
                                        <p:attrNameLst>
                                          <p:attrName>ppt_y</p:attrName>
                                        </p:attrNameLst>
                                      </p:cBhvr>
                                      <p:tavLst>
                                        <p:tav tm="0">
                                          <p:val>
                                            <p:strVal val="1+#ppt_h/2"/>
                                          </p:val>
                                        </p:tav>
                                        <p:tav tm="100000">
                                          <p:val>
                                            <p:strVal val="#ppt_y"/>
                                          </p:val>
                                        </p:tav>
                                      </p:tavLst>
                                    </p:anim>
                                  </p:childTnLst>
                                </p:cTn>
                              </p:par>
                            </p:childTnLst>
                          </p:cTn>
                        </p:par>
                        <p:par>
                          <p:cTn id="194" fill="hold">
                            <p:stCondLst>
                              <p:cond delay="7900"/>
                            </p:stCondLst>
                            <p:childTnLst>
                              <p:par>
                                <p:cTn id="195" presetClass="entr" nodeType="afterEffect" presetSubtype="4" presetID="2" grpId="39" fill="hold">
                                  <p:stCondLst>
                                    <p:cond delay="0"/>
                                  </p:stCondLst>
                                  <p:iterate type="el" backwards="0">
                                    <p:tmAbs val="0"/>
                                  </p:iterate>
                                  <p:childTnLst>
                                    <p:set>
                                      <p:cBhvr>
                                        <p:cTn id="196" fill="hold"/>
                                        <p:tgtEl>
                                          <p:spTgt spid="546"/>
                                        </p:tgtEl>
                                        <p:attrNameLst>
                                          <p:attrName>style.visibility</p:attrName>
                                        </p:attrNameLst>
                                      </p:cBhvr>
                                      <p:to>
                                        <p:strVal val="visible"/>
                                      </p:to>
                                    </p:set>
                                    <p:anim calcmode="lin" valueType="num">
                                      <p:cBhvr>
                                        <p:cTn id="197" dur="200" fill="hold"/>
                                        <p:tgtEl>
                                          <p:spTgt spid="546"/>
                                        </p:tgtEl>
                                        <p:attrNameLst>
                                          <p:attrName>ppt_x</p:attrName>
                                        </p:attrNameLst>
                                      </p:cBhvr>
                                      <p:tavLst>
                                        <p:tav tm="0">
                                          <p:val>
                                            <p:strVal val="#ppt_x"/>
                                          </p:val>
                                        </p:tav>
                                        <p:tav tm="100000">
                                          <p:val>
                                            <p:strVal val="#ppt_x"/>
                                          </p:val>
                                        </p:tav>
                                      </p:tavLst>
                                    </p:anim>
                                    <p:anim calcmode="lin" valueType="num">
                                      <p:cBhvr>
                                        <p:cTn id="198" dur="200" fill="hold"/>
                                        <p:tgtEl>
                                          <p:spTgt spid="546"/>
                                        </p:tgtEl>
                                        <p:attrNameLst>
                                          <p:attrName>ppt_y</p:attrName>
                                        </p:attrNameLst>
                                      </p:cBhvr>
                                      <p:tavLst>
                                        <p:tav tm="0">
                                          <p:val>
                                            <p:strVal val="1+#ppt_h/2"/>
                                          </p:val>
                                        </p:tav>
                                        <p:tav tm="100000">
                                          <p:val>
                                            <p:strVal val="#ppt_y"/>
                                          </p:val>
                                        </p:tav>
                                      </p:tavLst>
                                    </p:anim>
                                  </p:childTnLst>
                                </p:cTn>
                              </p:par>
                            </p:childTnLst>
                          </p:cTn>
                        </p:par>
                        <p:par>
                          <p:cTn id="199" fill="hold">
                            <p:stCondLst>
                              <p:cond delay="8100"/>
                            </p:stCondLst>
                            <p:childTnLst>
                              <p:par>
                                <p:cTn id="200" presetClass="entr" nodeType="afterEffect" presetSubtype="4" presetID="2" grpId="40" fill="hold">
                                  <p:stCondLst>
                                    <p:cond delay="0"/>
                                  </p:stCondLst>
                                  <p:iterate type="el" backwards="0">
                                    <p:tmAbs val="0"/>
                                  </p:iterate>
                                  <p:childTnLst>
                                    <p:set>
                                      <p:cBhvr>
                                        <p:cTn id="201" fill="hold"/>
                                        <p:tgtEl>
                                          <p:spTgt spid="547"/>
                                        </p:tgtEl>
                                        <p:attrNameLst>
                                          <p:attrName>style.visibility</p:attrName>
                                        </p:attrNameLst>
                                      </p:cBhvr>
                                      <p:to>
                                        <p:strVal val="visible"/>
                                      </p:to>
                                    </p:set>
                                    <p:anim calcmode="lin" valueType="num">
                                      <p:cBhvr>
                                        <p:cTn id="202" dur="200" fill="hold"/>
                                        <p:tgtEl>
                                          <p:spTgt spid="547"/>
                                        </p:tgtEl>
                                        <p:attrNameLst>
                                          <p:attrName>ppt_x</p:attrName>
                                        </p:attrNameLst>
                                      </p:cBhvr>
                                      <p:tavLst>
                                        <p:tav tm="0">
                                          <p:val>
                                            <p:strVal val="#ppt_x"/>
                                          </p:val>
                                        </p:tav>
                                        <p:tav tm="100000">
                                          <p:val>
                                            <p:strVal val="#ppt_x"/>
                                          </p:val>
                                        </p:tav>
                                      </p:tavLst>
                                    </p:anim>
                                    <p:anim calcmode="lin" valueType="num">
                                      <p:cBhvr>
                                        <p:cTn id="203" dur="200" fill="hold"/>
                                        <p:tgtEl>
                                          <p:spTgt spid="547"/>
                                        </p:tgtEl>
                                        <p:attrNameLst>
                                          <p:attrName>ppt_y</p:attrName>
                                        </p:attrNameLst>
                                      </p:cBhvr>
                                      <p:tavLst>
                                        <p:tav tm="0">
                                          <p:val>
                                            <p:strVal val="1+#ppt_h/2"/>
                                          </p:val>
                                        </p:tav>
                                        <p:tav tm="100000">
                                          <p:val>
                                            <p:strVal val="#ppt_y"/>
                                          </p:val>
                                        </p:tav>
                                      </p:tavLst>
                                    </p:anim>
                                  </p:childTnLst>
                                </p:cTn>
                              </p:par>
                            </p:childTnLst>
                          </p:cTn>
                        </p:par>
                        <p:par>
                          <p:cTn id="204" fill="hold">
                            <p:stCondLst>
                              <p:cond delay="8300"/>
                            </p:stCondLst>
                            <p:childTnLst>
                              <p:par>
                                <p:cTn id="205" presetClass="entr" nodeType="afterEffect" presetSubtype="4" presetID="2" grpId="41" fill="hold">
                                  <p:stCondLst>
                                    <p:cond delay="0"/>
                                  </p:stCondLst>
                                  <p:iterate type="el" backwards="0">
                                    <p:tmAbs val="0"/>
                                  </p:iterate>
                                  <p:childTnLst>
                                    <p:set>
                                      <p:cBhvr>
                                        <p:cTn id="206" fill="hold"/>
                                        <p:tgtEl>
                                          <p:spTgt spid="548"/>
                                        </p:tgtEl>
                                        <p:attrNameLst>
                                          <p:attrName>style.visibility</p:attrName>
                                        </p:attrNameLst>
                                      </p:cBhvr>
                                      <p:to>
                                        <p:strVal val="visible"/>
                                      </p:to>
                                    </p:set>
                                    <p:anim calcmode="lin" valueType="num">
                                      <p:cBhvr>
                                        <p:cTn id="207" dur="200" fill="hold"/>
                                        <p:tgtEl>
                                          <p:spTgt spid="548"/>
                                        </p:tgtEl>
                                        <p:attrNameLst>
                                          <p:attrName>ppt_x</p:attrName>
                                        </p:attrNameLst>
                                      </p:cBhvr>
                                      <p:tavLst>
                                        <p:tav tm="0">
                                          <p:val>
                                            <p:strVal val="#ppt_x"/>
                                          </p:val>
                                        </p:tav>
                                        <p:tav tm="100000">
                                          <p:val>
                                            <p:strVal val="#ppt_x"/>
                                          </p:val>
                                        </p:tav>
                                      </p:tavLst>
                                    </p:anim>
                                    <p:anim calcmode="lin" valueType="num">
                                      <p:cBhvr>
                                        <p:cTn id="208" dur="200" fill="hold"/>
                                        <p:tgtEl>
                                          <p:spTgt spid="548"/>
                                        </p:tgtEl>
                                        <p:attrNameLst>
                                          <p:attrName>ppt_y</p:attrName>
                                        </p:attrNameLst>
                                      </p:cBhvr>
                                      <p:tavLst>
                                        <p:tav tm="0">
                                          <p:val>
                                            <p:strVal val="1+#ppt_h/2"/>
                                          </p:val>
                                        </p:tav>
                                        <p:tav tm="100000">
                                          <p:val>
                                            <p:strVal val="#ppt_y"/>
                                          </p:val>
                                        </p:tav>
                                      </p:tavLst>
                                    </p:anim>
                                  </p:childTnLst>
                                </p:cTn>
                              </p:par>
                            </p:childTnLst>
                          </p:cTn>
                        </p:par>
                        <p:par>
                          <p:cTn id="209" fill="hold">
                            <p:stCondLst>
                              <p:cond delay="8500"/>
                            </p:stCondLst>
                            <p:childTnLst>
                              <p:par>
                                <p:cTn id="210" presetClass="entr" nodeType="afterEffect" presetSubtype="4" presetID="2" grpId="42" fill="hold">
                                  <p:stCondLst>
                                    <p:cond delay="0"/>
                                  </p:stCondLst>
                                  <p:iterate type="el" backwards="0">
                                    <p:tmAbs val="0"/>
                                  </p:iterate>
                                  <p:childTnLst>
                                    <p:set>
                                      <p:cBhvr>
                                        <p:cTn id="211" fill="hold"/>
                                        <p:tgtEl>
                                          <p:spTgt spid="549"/>
                                        </p:tgtEl>
                                        <p:attrNameLst>
                                          <p:attrName>style.visibility</p:attrName>
                                        </p:attrNameLst>
                                      </p:cBhvr>
                                      <p:to>
                                        <p:strVal val="visible"/>
                                      </p:to>
                                    </p:set>
                                    <p:anim calcmode="lin" valueType="num">
                                      <p:cBhvr>
                                        <p:cTn id="212" dur="200" fill="hold"/>
                                        <p:tgtEl>
                                          <p:spTgt spid="549"/>
                                        </p:tgtEl>
                                        <p:attrNameLst>
                                          <p:attrName>ppt_x</p:attrName>
                                        </p:attrNameLst>
                                      </p:cBhvr>
                                      <p:tavLst>
                                        <p:tav tm="0">
                                          <p:val>
                                            <p:strVal val="#ppt_x"/>
                                          </p:val>
                                        </p:tav>
                                        <p:tav tm="100000">
                                          <p:val>
                                            <p:strVal val="#ppt_x"/>
                                          </p:val>
                                        </p:tav>
                                      </p:tavLst>
                                    </p:anim>
                                    <p:anim calcmode="lin" valueType="num">
                                      <p:cBhvr>
                                        <p:cTn id="213" dur="200" fill="hold"/>
                                        <p:tgtEl>
                                          <p:spTgt spid="549"/>
                                        </p:tgtEl>
                                        <p:attrNameLst>
                                          <p:attrName>ppt_y</p:attrName>
                                        </p:attrNameLst>
                                      </p:cBhvr>
                                      <p:tavLst>
                                        <p:tav tm="0">
                                          <p:val>
                                            <p:strVal val="1+#ppt_h/2"/>
                                          </p:val>
                                        </p:tav>
                                        <p:tav tm="100000">
                                          <p:val>
                                            <p:strVal val="#ppt_y"/>
                                          </p:val>
                                        </p:tav>
                                      </p:tavLst>
                                    </p:anim>
                                  </p:childTnLst>
                                </p:cTn>
                              </p:par>
                            </p:childTnLst>
                          </p:cTn>
                        </p:par>
                        <p:par>
                          <p:cTn id="214" fill="hold">
                            <p:stCondLst>
                              <p:cond delay="8700"/>
                            </p:stCondLst>
                            <p:childTnLst>
                              <p:par>
                                <p:cTn id="215" presetClass="entr" nodeType="afterEffect" presetSubtype="4" presetID="2" grpId="43" fill="hold">
                                  <p:stCondLst>
                                    <p:cond delay="0"/>
                                  </p:stCondLst>
                                  <p:iterate type="el" backwards="0">
                                    <p:tmAbs val="0"/>
                                  </p:iterate>
                                  <p:childTnLst>
                                    <p:set>
                                      <p:cBhvr>
                                        <p:cTn id="216" fill="hold"/>
                                        <p:tgtEl>
                                          <p:spTgt spid="550"/>
                                        </p:tgtEl>
                                        <p:attrNameLst>
                                          <p:attrName>style.visibility</p:attrName>
                                        </p:attrNameLst>
                                      </p:cBhvr>
                                      <p:to>
                                        <p:strVal val="visible"/>
                                      </p:to>
                                    </p:set>
                                    <p:anim calcmode="lin" valueType="num">
                                      <p:cBhvr>
                                        <p:cTn id="217" dur="200" fill="hold"/>
                                        <p:tgtEl>
                                          <p:spTgt spid="550"/>
                                        </p:tgtEl>
                                        <p:attrNameLst>
                                          <p:attrName>ppt_x</p:attrName>
                                        </p:attrNameLst>
                                      </p:cBhvr>
                                      <p:tavLst>
                                        <p:tav tm="0">
                                          <p:val>
                                            <p:strVal val="#ppt_x"/>
                                          </p:val>
                                        </p:tav>
                                        <p:tav tm="100000">
                                          <p:val>
                                            <p:strVal val="#ppt_x"/>
                                          </p:val>
                                        </p:tav>
                                      </p:tavLst>
                                    </p:anim>
                                    <p:anim calcmode="lin" valueType="num">
                                      <p:cBhvr>
                                        <p:cTn id="218" dur="200" fill="hold"/>
                                        <p:tgtEl>
                                          <p:spTgt spid="550"/>
                                        </p:tgtEl>
                                        <p:attrNameLst>
                                          <p:attrName>ppt_y</p:attrName>
                                        </p:attrNameLst>
                                      </p:cBhvr>
                                      <p:tavLst>
                                        <p:tav tm="0">
                                          <p:val>
                                            <p:strVal val="1+#ppt_h/2"/>
                                          </p:val>
                                        </p:tav>
                                        <p:tav tm="100000">
                                          <p:val>
                                            <p:strVal val="#ppt_y"/>
                                          </p:val>
                                        </p:tav>
                                      </p:tavLst>
                                    </p:anim>
                                  </p:childTnLst>
                                </p:cTn>
                              </p:par>
                            </p:childTnLst>
                          </p:cTn>
                        </p:par>
                        <p:par>
                          <p:cTn id="219" fill="hold">
                            <p:stCondLst>
                              <p:cond delay="8900"/>
                            </p:stCondLst>
                            <p:childTnLst>
                              <p:par>
                                <p:cTn id="220" presetClass="entr" nodeType="afterEffect" presetSubtype="4" presetID="2" grpId="44" fill="hold">
                                  <p:stCondLst>
                                    <p:cond delay="0"/>
                                  </p:stCondLst>
                                  <p:iterate type="el" backwards="0">
                                    <p:tmAbs val="0"/>
                                  </p:iterate>
                                  <p:childTnLst>
                                    <p:set>
                                      <p:cBhvr>
                                        <p:cTn id="221" fill="hold"/>
                                        <p:tgtEl>
                                          <p:spTgt spid="551"/>
                                        </p:tgtEl>
                                        <p:attrNameLst>
                                          <p:attrName>style.visibility</p:attrName>
                                        </p:attrNameLst>
                                      </p:cBhvr>
                                      <p:to>
                                        <p:strVal val="visible"/>
                                      </p:to>
                                    </p:set>
                                    <p:anim calcmode="lin" valueType="num">
                                      <p:cBhvr>
                                        <p:cTn id="222" dur="200" fill="hold"/>
                                        <p:tgtEl>
                                          <p:spTgt spid="551"/>
                                        </p:tgtEl>
                                        <p:attrNameLst>
                                          <p:attrName>ppt_x</p:attrName>
                                        </p:attrNameLst>
                                      </p:cBhvr>
                                      <p:tavLst>
                                        <p:tav tm="0">
                                          <p:val>
                                            <p:strVal val="#ppt_x"/>
                                          </p:val>
                                        </p:tav>
                                        <p:tav tm="100000">
                                          <p:val>
                                            <p:strVal val="#ppt_x"/>
                                          </p:val>
                                        </p:tav>
                                      </p:tavLst>
                                    </p:anim>
                                    <p:anim calcmode="lin" valueType="num">
                                      <p:cBhvr>
                                        <p:cTn id="223" dur="200" fill="hold"/>
                                        <p:tgtEl>
                                          <p:spTgt spid="551"/>
                                        </p:tgtEl>
                                        <p:attrNameLst>
                                          <p:attrName>ppt_y</p:attrName>
                                        </p:attrNameLst>
                                      </p:cBhvr>
                                      <p:tavLst>
                                        <p:tav tm="0">
                                          <p:val>
                                            <p:strVal val="1+#ppt_h/2"/>
                                          </p:val>
                                        </p:tav>
                                        <p:tav tm="100000">
                                          <p:val>
                                            <p:strVal val="#ppt_y"/>
                                          </p:val>
                                        </p:tav>
                                      </p:tavLst>
                                    </p:anim>
                                  </p:childTnLst>
                                </p:cTn>
                              </p:par>
                            </p:childTnLst>
                          </p:cTn>
                        </p:par>
                        <p:par>
                          <p:cTn id="224" fill="hold">
                            <p:stCondLst>
                              <p:cond delay="9100"/>
                            </p:stCondLst>
                            <p:childTnLst>
                              <p:par>
                                <p:cTn id="225" presetClass="entr" nodeType="afterEffect" presetSubtype="4" presetID="2" grpId="45" fill="hold">
                                  <p:stCondLst>
                                    <p:cond delay="0"/>
                                  </p:stCondLst>
                                  <p:iterate type="el" backwards="0">
                                    <p:tmAbs val="0"/>
                                  </p:iterate>
                                  <p:childTnLst>
                                    <p:set>
                                      <p:cBhvr>
                                        <p:cTn id="226" fill="hold"/>
                                        <p:tgtEl>
                                          <p:spTgt spid="552"/>
                                        </p:tgtEl>
                                        <p:attrNameLst>
                                          <p:attrName>style.visibility</p:attrName>
                                        </p:attrNameLst>
                                      </p:cBhvr>
                                      <p:to>
                                        <p:strVal val="visible"/>
                                      </p:to>
                                    </p:set>
                                    <p:anim calcmode="lin" valueType="num">
                                      <p:cBhvr>
                                        <p:cTn id="227" dur="200" fill="hold"/>
                                        <p:tgtEl>
                                          <p:spTgt spid="552"/>
                                        </p:tgtEl>
                                        <p:attrNameLst>
                                          <p:attrName>ppt_x</p:attrName>
                                        </p:attrNameLst>
                                      </p:cBhvr>
                                      <p:tavLst>
                                        <p:tav tm="0">
                                          <p:val>
                                            <p:strVal val="#ppt_x"/>
                                          </p:val>
                                        </p:tav>
                                        <p:tav tm="100000">
                                          <p:val>
                                            <p:strVal val="#ppt_x"/>
                                          </p:val>
                                        </p:tav>
                                      </p:tavLst>
                                    </p:anim>
                                    <p:anim calcmode="lin" valueType="num">
                                      <p:cBhvr>
                                        <p:cTn id="228" dur="200" fill="hold"/>
                                        <p:tgtEl>
                                          <p:spTgt spid="552"/>
                                        </p:tgtEl>
                                        <p:attrNameLst>
                                          <p:attrName>ppt_y</p:attrName>
                                        </p:attrNameLst>
                                      </p:cBhvr>
                                      <p:tavLst>
                                        <p:tav tm="0">
                                          <p:val>
                                            <p:strVal val="1+#ppt_h/2"/>
                                          </p:val>
                                        </p:tav>
                                        <p:tav tm="100000">
                                          <p:val>
                                            <p:strVal val="#ppt_y"/>
                                          </p:val>
                                        </p:tav>
                                      </p:tavLst>
                                    </p:anim>
                                  </p:childTnLst>
                                </p:cTn>
                              </p:par>
                            </p:childTnLst>
                          </p:cTn>
                        </p:par>
                        <p:par>
                          <p:cTn id="229" fill="hold">
                            <p:stCondLst>
                              <p:cond delay="9300"/>
                            </p:stCondLst>
                            <p:childTnLst>
                              <p:par>
                                <p:cTn id="230" presetClass="entr" nodeType="afterEffect" presetSubtype="4" presetID="2" grpId="46" fill="hold">
                                  <p:stCondLst>
                                    <p:cond delay="0"/>
                                  </p:stCondLst>
                                  <p:iterate type="el" backwards="0">
                                    <p:tmAbs val="0"/>
                                  </p:iterate>
                                  <p:childTnLst>
                                    <p:set>
                                      <p:cBhvr>
                                        <p:cTn id="231" fill="hold"/>
                                        <p:tgtEl>
                                          <p:spTgt spid="553"/>
                                        </p:tgtEl>
                                        <p:attrNameLst>
                                          <p:attrName>style.visibility</p:attrName>
                                        </p:attrNameLst>
                                      </p:cBhvr>
                                      <p:to>
                                        <p:strVal val="visible"/>
                                      </p:to>
                                    </p:set>
                                    <p:anim calcmode="lin" valueType="num">
                                      <p:cBhvr>
                                        <p:cTn id="232" dur="200" fill="hold"/>
                                        <p:tgtEl>
                                          <p:spTgt spid="553"/>
                                        </p:tgtEl>
                                        <p:attrNameLst>
                                          <p:attrName>ppt_x</p:attrName>
                                        </p:attrNameLst>
                                      </p:cBhvr>
                                      <p:tavLst>
                                        <p:tav tm="0">
                                          <p:val>
                                            <p:strVal val="#ppt_x"/>
                                          </p:val>
                                        </p:tav>
                                        <p:tav tm="100000">
                                          <p:val>
                                            <p:strVal val="#ppt_x"/>
                                          </p:val>
                                        </p:tav>
                                      </p:tavLst>
                                    </p:anim>
                                    <p:anim calcmode="lin" valueType="num">
                                      <p:cBhvr>
                                        <p:cTn id="233" dur="200" fill="hold"/>
                                        <p:tgtEl>
                                          <p:spTgt spid="553"/>
                                        </p:tgtEl>
                                        <p:attrNameLst>
                                          <p:attrName>ppt_y</p:attrName>
                                        </p:attrNameLst>
                                      </p:cBhvr>
                                      <p:tavLst>
                                        <p:tav tm="0">
                                          <p:val>
                                            <p:strVal val="1+#ppt_h/2"/>
                                          </p:val>
                                        </p:tav>
                                        <p:tav tm="100000">
                                          <p:val>
                                            <p:strVal val="#ppt_y"/>
                                          </p:val>
                                        </p:tav>
                                      </p:tavLst>
                                    </p:anim>
                                  </p:childTnLst>
                                </p:cTn>
                              </p:par>
                            </p:childTnLst>
                          </p:cTn>
                        </p:par>
                        <p:par>
                          <p:cTn id="234" fill="hold">
                            <p:stCondLst>
                              <p:cond delay="9500"/>
                            </p:stCondLst>
                            <p:childTnLst>
                              <p:par>
                                <p:cTn id="235" presetClass="entr" nodeType="afterEffect" presetSubtype="4" presetID="2" grpId="47" fill="hold">
                                  <p:stCondLst>
                                    <p:cond delay="0"/>
                                  </p:stCondLst>
                                  <p:iterate type="el" backwards="0">
                                    <p:tmAbs val="0"/>
                                  </p:iterate>
                                  <p:childTnLst>
                                    <p:set>
                                      <p:cBhvr>
                                        <p:cTn id="236" fill="hold"/>
                                        <p:tgtEl>
                                          <p:spTgt spid="554"/>
                                        </p:tgtEl>
                                        <p:attrNameLst>
                                          <p:attrName>style.visibility</p:attrName>
                                        </p:attrNameLst>
                                      </p:cBhvr>
                                      <p:to>
                                        <p:strVal val="visible"/>
                                      </p:to>
                                    </p:set>
                                    <p:anim calcmode="lin" valueType="num">
                                      <p:cBhvr>
                                        <p:cTn id="237" dur="200" fill="hold"/>
                                        <p:tgtEl>
                                          <p:spTgt spid="554"/>
                                        </p:tgtEl>
                                        <p:attrNameLst>
                                          <p:attrName>ppt_x</p:attrName>
                                        </p:attrNameLst>
                                      </p:cBhvr>
                                      <p:tavLst>
                                        <p:tav tm="0">
                                          <p:val>
                                            <p:strVal val="#ppt_x"/>
                                          </p:val>
                                        </p:tav>
                                        <p:tav tm="100000">
                                          <p:val>
                                            <p:strVal val="#ppt_x"/>
                                          </p:val>
                                        </p:tav>
                                      </p:tavLst>
                                    </p:anim>
                                    <p:anim calcmode="lin" valueType="num">
                                      <p:cBhvr>
                                        <p:cTn id="238" dur="200" fill="hold"/>
                                        <p:tgtEl>
                                          <p:spTgt spid="554"/>
                                        </p:tgtEl>
                                        <p:attrNameLst>
                                          <p:attrName>ppt_y</p:attrName>
                                        </p:attrNameLst>
                                      </p:cBhvr>
                                      <p:tavLst>
                                        <p:tav tm="0">
                                          <p:val>
                                            <p:strVal val="1+#ppt_h/2"/>
                                          </p:val>
                                        </p:tav>
                                        <p:tav tm="100000">
                                          <p:val>
                                            <p:strVal val="#ppt_y"/>
                                          </p:val>
                                        </p:tav>
                                      </p:tavLst>
                                    </p:anim>
                                  </p:childTnLst>
                                </p:cTn>
                              </p:par>
                            </p:childTnLst>
                          </p:cTn>
                        </p:par>
                        <p:par>
                          <p:cTn id="239" fill="hold">
                            <p:stCondLst>
                              <p:cond delay="9700"/>
                            </p:stCondLst>
                            <p:childTnLst>
                              <p:par>
                                <p:cTn id="240" presetClass="entr" nodeType="afterEffect" presetSubtype="4" presetID="2" grpId="48" fill="hold">
                                  <p:stCondLst>
                                    <p:cond delay="0"/>
                                  </p:stCondLst>
                                  <p:iterate type="el" backwards="0">
                                    <p:tmAbs val="0"/>
                                  </p:iterate>
                                  <p:childTnLst>
                                    <p:set>
                                      <p:cBhvr>
                                        <p:cTn id="241" fill="hold"/>
                                        <p:tgtEl>
                                          <p:spTgt spid="555"/>
                                        </p:tgtEl>
                                        <p:attrNameLst>
                                          <p:attrName>style.visibility</p:attrName>
                                        </p:attrNameLst>
                                      </p:cBhvr>
                                      <p:to>
                                        <p:strVal val="visible"/>
                                      </p:to>
                                    </p:set>
                                    <p:anim calcmode="lin" valueType="num">
                                      <p:cBhvr>
                                        <p:cTn id="242" dur="200" fill="hold"/>
                                        <p:tgtEl>
                                          <p:spTgt spid="555"/>
                                        </p:tgtEl>
                                        <p:attrNameLst>
                                          <p:attrName>ppt_x</p:attrName>
                                        </p:attrNameLst>
                                      </p:cBhvr>
                                      <p:tavLst>
                                        <p:tav tm="0">
                                          <p:val>
                                            <p:strVal val="#ppt_x"/>
                                          </p:val>
                                        </p:tav>
                                        <p:tav tm="100000">
                                          <p:val>
                                            <p:strVal val="#ppt_x"/>
                                          </p:val>
                                        </p:tav>
                                      </p:tavLst>
                                    </p:anim>
                                    <p:anim calcmode="lin" valueType="num">
                                      <p:cBhvr>
                                        <p:cTn id="243" dur="200" fill="hold"/>
                                        <p:tgtEl>
                                          <p:spTgt spid="555"/>
                                        </p:tgtEl>
                                        <p:attrNameLst>
                                          <p:attrName>ppt_y</p:attrName>
                                        </p:attrNameLst>
                                      </p:cBhvr>
                                      <p:tavLst>
                                        <p:tav tm="0">
                                          <p:val>
                                            <p:strVal val="1+#ppt_h/2"/>
                                          </p:val>
                                        </p:tav>
                                        <p:tav tm="100000">
                                          <p:val>
                                            <p:strVal val="#ppt_y"/>
                                          </p:val>
                                        </p:tav>
                                      </p:tavLst>
                                    </p:anim>
                                  </p:childTnLst>
                                </p:cTn>
                              </p:par>
                            </p:childTnLst>
                          </p:cTn>
                        </p:par>
                        <p:par>
                          <p:cTn id="244" fill="hold">
                            <p:stCondLst>
                              <p:cond delay="9900"/>
                            </p:stCondLst>
                            <p:childTnLst>
                              <p:par>
                                <p:cTn id="245" presetClass="entr" nodeType="afterEffect" presetSubtype="4" presetID="2" grpId="49" fill="hold">
                                  <p:stCondLst>
                                    <p:cond delay="0"/>
                                  </p:stCondLst>
                                  <p:iterate type="el" backwards="0">
                                    <p:tmAbs val="0"/>
                                  </p:iterate>
                                  <p:childTnLst>
                                    <p:set>
                                      <p:cBhvr>
                                        <p:cTn id="246" fill="hold"/>
                                        <p:tgtEl>
                                          <p:spTgt spid="556"/>
                                        </p:tgtEl>
                                        <p:attrNameLst>
                                          <p:attrName>style.visibility</p:attrName>
                                        </p:attrNameLst>
                                      </p:cBhvr>
                                      <p:to>
                                        <p:strVal val="visible"/>
                                      </p:to>
                                    </p:set>
                                    <p:anim calcmode="lin" valueType="num">
                                      <p:cBhvr>
                                        <p:cTn id="247" dur="200" fill="hold"/>
                                        <p:tgtEl>
                                          <p:spTgt spid="556"/>
                                        </p:tgtEl>
                                        <p:attrNameLst>
                                          <p:attrName>ppt_x</p:attrName>
                                        </p:attrNameLst>
                                      </p:cBhvr>
                                      <p:tavLst>
                                        <p:tav tm="0">
                                          <p:val>
                                            <p:strVal val="#ppt_x"/>
                                          </p:val>
                                        </p:tav>
                                        <p:tav tm="100000">
                                          <p:val>
                                            <p:strVal val="#ppt_x"/>
                                          </p:val>
                                        </p:tav>
                                      </p:tavLst>
                                    </p:anim>
                                    <p:anim calcmode="lin" valueType="num">
                                      <p:cBhvr>
                                        <p:cTn id="248" dur="200" fill="hold"/>
                                        <p:tgtEl>
                                          <p:spTgt spid="5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7" grpId="30"/>
      <p:bldP build="whole" bldLvl="1" animBg="1" rev="0" advAuto="0" spid="530" grpId="23"/>
      <p:bldP build="whole" bldLvl="1" animBg="1" rev="0" advAuto="0" spid="508" grpId="1"/>
      <p:bldP build="whole" bldLvl="1" animBg="1" rev="0" advAuto="0" spid="513" grpId="6"/>
      <p:bldP build="whole" bldLvl="1" animBg="1" rev="0" advAuto="0" spid="548" grpId="41"/>
      <p:bldP build="whole" bldLvl="1" animBg="1" rev="0" advAuto="0" spid="521" grpId="14"/>
      <p:bldP build="whole" bldLvl="1" animBg="1" rev="0" advAuto="0" spid="541" grpId="34"/>
      <p:bldP build="whole" bldLvl="1" animBg="1" rev="0" advAuto="0" spid="531" grpId="24"/>
      <p:bldP build="whole" bldLvl="1" animBg="1" rev="0" advAuto="0" spid="518" grpId="11"/>
      <p:bldP build="whole" bldLvl="1" animBg="1" rev="0" advAuto="0" spid="554" grpId="47"/>
      <p:bldP build="whole" bldLvl="1" animBg="1" rev="0" advAuto="0" spid="549" grpId="42"/>
      <p:bldP build="whole" bldLvl="1" animBg="1" rev="0" advAuto="0" spid="542" grpId="35"/>
      <p:bldP build="whole" bldLvl="1" animBg="1" rev="0" advAuto="0" spid="532" grpId="25"/>
      <p:bldP build="whole" bldLvl="1" animBg="1" rev="0" advAuto="0" spid="556" grpId="49"/>
      <p:bldP build="whole" bldLvl="1" animBg="1" rev="0" advAuto="0" spid="550" grpId="43"/>
      <p:bldP build="whole" bldLvl="1" animBg="1" rev="0" advAuto="0" spid="543" grpId="36"/>
      <p:bldP build="whole" bldLvl="1" animBg="1" rev="0" advAuto="0" spid="522" grpId="15"/>
      <p:bldP build="whole" bldLvl="1" animBg="1" rev="0" advAuto="0" spid="553" grpId="46"/>
      <p:bldP build="whole" bldLvl="1" animBg="1" rev="0" advAuto="0" spid="533" grpId="26"/>
      <p:bldP build="whole" bldLvl="1" animBg="1" rev="0" advAuto="0" spid="526" grpId="19"/>
      <p:bldP build="whole" bldLvl="1" animBg="1" rev="0" advAuto="0" spid="515" grpId="8"/>
      <p:bldP build="whole" bldLvl="1" animBg="1" rev="0" advAuto="0" spid="551" grpId="44"/>
      <p:bldP build="whole" bldLvl="1" animBg="1" rev="0" advAuto="0" spid="544" grpId="37"/>
      <p:bldP build="whole" bldLvl="1" animBg="1" rev="0" advAuto="0" spid="555" grpId="48"/>
      <p:bldP build="whole" bldLvl="1" animBg="1" rev="0" advAuto="0" spid="523" grpId="16"/>
      <p:bldP build="whole" bldLvl="1" animBg="1" rev="0" advAuto="0" spid="514" grpId="7"/>
      <p:bldP build="whole" bldLvl="1" animBg="1" rev="0" advAuto="0" spid="520" grpId="13"/>
      <p:bldP build="whole" bldLvl="1" animBg="1" rev="0" advAuto="0" spid="534" grpId="27"/>
      <p:bldP build="whole" bldLvl="1" animBg="1" rev="0" advAuto="0" spid="527" grpId="20"/>
      <p:bldP build="whole" bldLvl="1" animBg="1" rev="0" advAuto="0" spid="516" grpId="9"/>
      <p:bldP build="whole" bldLvl="1" animBg="1" rev="0" advAuto="0" spid="545" grpId="38"/>
      <p:bldP build="whole" bldLvl="1" animBg="1" rev="0" advAuto="0" spid="538" grpId="31"/>
      <p:bldP build="whole" bldLvl="1" animBg="1" rev="0" advAuto="0" spid="524" grpId="17"/>
      <p:bldP build="whole" bldLvl="1" animBg="1" rev="0" advAuto="0" spid="512" grpId="5"/>
      <p:bldP build="whole" bldLvl="1" animBg="1" rev="0" advAuto="0" spid="510" grpId="3"/>
      <p:bldP build="whole" bldLvl="1" animBg="1" rev="0" advAuto="0" spid="552" grpId="45"/>
      <p:bldP build="whole" bldLvl="1" animBg="1" rev="0" advAuto="0" spid="535" grpId="28"/>
      <p:bldP build="whole" bldLvl="1" animBg="1" rev="0" advAuto="0" spid="528" grpId="21"/>
      <p:bldP build="whole" bldLvl="1" animBg="1" rev="0" advAuto="0" spid="546" grpId="39"/>
      <p:bldP build="whole" bldLvl="1" animBg="1" rev="0" advAuto="0" spid="539" grpId="32"/>
      <p:bldP build="whole" bldLvl="1" animBg="1" rev="0" advAuto="0" spid="525" grpId="18"/>
      <p:bldP build="whole" bldLvl="1" animBg="1" rev="0" advAuto="0" spid="511" grpId="4"/>
      <p:bldP build="whole" bldLvl="1" animBg="1" rev="0" advAuto="0" spid="536" grpId="29"/>
      <p:bldP build="whole" bldLvl="1" animBg="1" rev="0" advAuto="0" spid="529" grpId="22"/>
      <p:bldP build="whole" bldLvl="1" animBg="1" rev="0" advAuto="0" spid="519" grpId="12"/>
      <p:bldP build="whole" bldLvl="1" animBg="1" rev="0" advAuto="0" spid="509" grpId="2"/>
      <p:bldP build="whole" bldLvl="1" animBg="1" rev="0" advAuto="0" spid="517" grpId="10"/>
      <p:bldP build="whole" bldLvl="1" animBg="1" rev="0" advAuto="0" spid="540" grpId="33"/>
      <p:bldP build="whole" bldLvl="1" animBg="1" rev="0" advAuto="0" spid="547" grpId="40"/>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559" name="https://github.com/trustedsec/ridenum"/>
          <p:cNvSpPr txBox="1"/>
          <p:nvPr/>
        </p:nvSpPr>
        <p:spPr>
          <a:xfrm>
            <a:off x="3187130" y="6908713"/>
            <a:ext cx="5154630"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https://github.com/trustedsec/ridenum</a:t>
            </a:r>
          </a:p>
        </p:txBody>
      </p:sp>
      <p:sp>
        <p:nvSpPr>
          <p:cNvPr id="560" name="Rid_enum"/>
          <p:cNvSpPr txBox="1"/>
          <p:nvPr/>
        </p:nvSpPr>
        <p:spPr>
          <a:xfrm>
            <a:off x="3179220" y="6329790"/>
            <a:ext cx="3437756" cy="123436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Rid_enum</a:t>
            </a:r>
          </a:p>
        </p:txBody>
      </p:sp>
      <p:sp>
        <p:nvSpPr>
          <p:cNvPr id="561" name="Circle"/>
          <p:cNvSpPr/>
          <p:nvPr/>
        </p:nvSpPr>
        <p:spPr>
          <a:xfrm>
            <a:off x="2032090" y="6435250"/>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62" name="Shape"/>
          <p:cNvSpPr/>
          <p:nvPr/>
        </p:nvSpPr>
        <p:spPr>
          <a:xfrm>
            <a:off x="2288234" y="6690416"/>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63" name="APPEN…"/>
          <p:cNvSpPr txBox="1"/>
          <p:nvPr/>
        </p:nvSpPr>
        <p:spPr>
          <a:xfrm rot="16200000">
            <a:off x="9535210" y="-3316303"/>
            <a:ext cx="6688969" cy="946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0">
                <a:latin typeface="Century Gothic"/>
                <a:ea typeface="Century Gothic"/>
                <a:cs typeface="Century Gothic"/>
                <a:sym typeface="Century Gothic"/>
              </a:defRPr>
            </a:pPr>
            <a:r>
              <a:t>APPEN</a:t>
            </a:r>
          </a:p>
          <a:p>
            <a:pPr>
              <a:defRPr b="1" sz="10000">
                <a:latin typeface="Century Gothic"/>
                <a:ea typeface="Century Gothic"/>
                <a:cs typeface="Century Gothic"/>
                <a:sym typeface="Century Gothic"/>
              </a:defRPr>
            </a:pPr>
            <a:r>
              <a:t>DIX:</a:t>
            </a:r>
          </a:p>
          <a:p>
            <a:pPr>
              <a:defRPr b="1" sz="10000">
                <a:latin typeface="Century Gothic"/>
                <a:ea typeface="Century Gothic"/>
                <a:cs typeface="Century Gothic"/>
                <a:sym typeface="Century Gothic"/>
              </a:defRPr>
            </a:pPr>
            <a:r>
              <a:t>TOOLS</a:t>
            </a:r>
          </a:p>
          <a:p>
            <a:pPr>
              <a:defRPr b="1" sz="10000">
                <a:latin typeface="Century Gothic"/>
                <a:ea typeface="Century Gothic"/>
                <a:cs typeface="Century Gothic"/>
                <a:sym typeface="Century Gothic"/>
              </a:defRPr>
            </a:pPr>
            <a:r>
              <a:t>OF</a:t>
            </a:r>
          </a:p>
          <a:p>
            <a:pPr>
              <a:defRPr b="1" sz="10000">
                <a:latin typeface="Century Gothic"/>
                <a:ea typeface="Century Gothic"/>
                <a:cs typeface="Century Gothic"/>
                <a:sym typeface="Century Gothic"/>
              </a:defRPr>
            </a:pPr>
            <a:r>
              <a:t>NOTE</a:t>
            </a:r>
          </a:p>
          <a:p>
            <a:pPr>
              <a:defRPr b="1" sz="10000">
                <a:latin typeface="Century Gothic"/>
                <a:ea typeface="Century Gothic"/>
                <a:cs typeface="Century Gothic"/>
                <a:sym typeface="Century Gothic"/>
              </a:defRPr>
            </a:pPr>
            <a:r>
              <a:t>(cont.)</a:t>
            </a:r>
          </a:p>
        </p:txBody>
      </p:sp>
      <p:sp>
        <p:nvSpPr>
          <p:cNvPr id="564" name="https://github.com/BloodHoundAD/BloodHound/wiki/Getting-started"/>
          <p:cNvSpPr txBox="1"/>
          <p:nvPr/>
        </p:nvSpPr>
        <p:spPr>
          <a:xfrm>
            <a:off x="10283576" y="6908713"/>
            <a:ext cx="5154630" cy="82542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https://github.com/BloodHoundAD/BloodHound/wiki/Getting-started</a:t>
            </a:r>
          </a:p>
        </p:txBody>
      </p:sp>
      <p:sp>
        <p:nvSpPr>
          <p:cNvPr id="565" name="Bloodhound"/>
          <p:cNvSpPr txBox="1"/>
          <p:nvPr/>
        </p:nvSpPr>
        <p:spPr>
          <a:xfrm>
            <a:off x="10275667" y="6329790"/>
            <a:ext cx="3437755"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Bloodhound</a:t>
            </a:r>
          </a:p>
        </p:txBody>
      </p:sp>
      <p:sp>
        <p:nvSpPr>
          <p:cNvPr id="566" name="Circle"/>
          <p:cNvSpPr/>
          <p:nvPr/>
        </p:nvSpPr>
        <p:spPr>
          <a:xfrm>
            <a:off x="9128536" y="6435250"/>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67" name="Shape"/>
          <p:cNvSpPr/>
          <p:nvPr/>
        </p:nvSpPr>
        <p:spPr>
          <a:xfrm>
            <a:off x="9384681" y="6690415"/>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68" name="https://github.com/gentilkiwi/mimikatz/releases"/>
          <p:cNvSpPr txBox="1"/>
          <p:nvPr/>
        </p:nvSpPr>
        <p:spPr>
          <a:xfrm>
            <a:off x="17146975" y="6908713"/>
            <a:ext cx="5154629" cy="82542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https://github.com/gentilkiwi/mimikatz/releases</a:t>
            </a:r>
          </a:p>
        </p:txBody>
      </p:sp>
      <p:sp>
        <p:nvSpPr>
          <p:cNvPr id="569" name="Mimikatz"/>
          <p:cNvSpPr txBox="1"/>
          <p:nvPr/>
        </p:nvSpPr>
        <p:spPr>
          <a:xfrm>
            <a:off x="17139065" y="6329790"/>
            <a:ext cx="3437755"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Mimikatz</a:t>
            </a:r>
          </a:p>
        </p:txBody>
      </p:sp>
      <p:sp>
        <p:nvSpPr>
          <p:cNvPr id="570" name="Circle"/>
          <p:cNvSpPr/>
          <p:nvPr/>
        </p:nvSpPr>
        <p:spPr>
          <a:xfrm>
            <a:off x="15991935" y="6435250"/>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71" name="Shape"/>
          <p:cNvSpPr/>
          <p:nvPr/>
        </p:nvSpPr>
        <p:spPr>
          <a:xfrm>
            <a:off x="16248079" y="6690415"/>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72" name="https://www.powershellempire.com/"/>
          <p:cNvSpPr txBox="1"/>
          <p:nvPr/>
        </p:nvSpPr>
        <p:spPr>
          <a:xfrm>
            <a:off x="3224737" y="8839872"/>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https://www.powershellempire.com/</a:t>
            </a:r>
          </a:p>
        </p:txBody>
      </p:sp>
      <p:sp>
        <p:nvSpPr>
          <p:cNvPr id="573" name="Powershell Empire"/>
          <p:cNvSpPr txBox="1"/>
          <p:nvPr/>
        </p:nvSpPr>
        <p:spPr>
          <a:xfrm>
            <a:off x="3216827" y="8260949"/>
            <a:ext cx="3437755"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Powershell Empire</a:t>
            </a:r>
          </a:p>
        </p:txBody>
      </p:sp>
      <p:sp>
        <p:nvSpPr>
          <p:cNvPr id="574" name="Circle"/>
          <p:cNvSpPr/>
          <p:nvPr/>
        </p:nvSpPr>
        <p:spPr>
          <a:xfrm>
            <a:off x="2069696" y="8366408"/>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75" name="Shape"/>
          <p:cNvSpPr/>
          <p:nvPr/>
        </p:nvSpPr>
        <p:spPr>
          <a:xfrm>
            <a:off x="2325841" y="8621574"/>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76" name="https://github.com/byt3bl33d3r/DeathStar/blob/master/DeathStar.py"/>
          <p:cNvSpPr txBox="1"/>
          <p:nvPr/>
        </p:nvSpPr>
        <p:spPr>
          <a:xfrm>
            <a:off x="10321183" y="8839872"/>
            <a:ext cx="5154629" cy="82542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https://github.com/byt3bl33d3r/DeathStar/blob/master/DeathStar.py</a:t>
            </a:r>
          </a:p>
        </p:txBody>
      </p:sp>
      <p:sp>
        <p:nvSpPr>
          <p:cNvPr id="577" name="Deathstar"/>
          <p:cNvSpPr txBox="1"/>
          <p:nvPr/>
        </p:nvSpPr>
        <p:spPr>
          <a:xfrm>
            <a:off x="10313273" y="8260949"/>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Deathstar</a:t>
            </a:r>
          </a:p>
        </p:txBody>
      </p:sp>
      <p:sp>
        <p:nvSpPr>
          <p:cNvPr id="578" name="Circle"/>
          <p:cNvSpPr/>
          <p:nvPr/>
        </p:nvSpPr>
        <p:spPr>
          <a:xfrm>
            <a:off x="9166142" y="8366408"/>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79" name="Shape"/>
          <p:cNvSpPr/>
          <p:nvPr/>
        </p:nvSpPr>
        <p:spPr>
          <a:xfrm>
            <a:off x="9422287" y="8621574"/>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80" name="https://github.com/NetSPI/SpoofSpotter"/>
          <p:cNvSpPr txBox="1"/>
          <p:nvPr/>
        </p:nvSpPr>
        <p:spPr>
          <a:xfrm>
            <a:off x="3219366" y="10612721"/>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https://github.com/NetSPI/SpoofSpotter</a:t>
            </a:r>
          </a:p>
        </p:txBody>
      </p:sp>
      <p:sp>
        <p:nvSpPr>
          <p:cNvPr id="581" name="SpoofSpotter"/>
          <p:cNvSpPr txBox="1"/>
          <p:nvPr/>
        </p:nvSpPr>
        <p:spPr>
          <a:xfrm>
            <a:off x="3211456" y="10033797"/>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SpoofSpotter</a:t>
            </a:r>
          </a:p>
        </p:txBody>
      </p:sp>
      <p:sp>
        <p:nvSpPr>
          <p:cNvPr id="582" name="Circle"/>
          <p:cNvSpPr/>
          <p:nvPr/>
        </p:nvSpPr>
        <p:spPr>
          <a:xfrm>
            <a:off x="2064325" y="10139257"/>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83" name="Shape"/>
          <p:cNvSpPr/>
          <p:nvPr/>
        </p:nvSpPr>
        <p:spPr>
          <a:xfrm>
            <a:off x="2320470" y="10394422"/>
            <a:ext cx="347937" cy="331892"/>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84" name="https://www.cyberark.com/"/>
          <p:cNvSpPr txBox="1"/>
          <p:nvPr/>
        </p:nvSpPr>
        <p:spPr>
          <a:xfrm>
            <a:off x="10315812" y="10612721"/>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https://www.cyberark.com/</a:t>
            </a:r>
          </a:p>
        </p:txBody>
      </p:sp>
      <p:sp>
        <p:nvSpPr>
          <p:cNvPr id="585" name="CyberArk"/>
          <p:cNvSpPr txBox="1"/>
          <p:nvPr/>
        </p:nvSpPr>
        <p:spPr>
          <a:xfrm>
            <a:off x="10307902" y="10033797"/>
            <a:ext cx="3437756"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CyberArk</a:t>
            </a:r>
          </a:p>
        </p:txBody>
      </p:sp>
      <p:sp>
        <p:nvSpPr>
          <p:cNvPr id="586" name="Circle"/>
          <p:cNvSpPr/>
          <p:nvPr/>
        </p:nvSpPr>
        <p:spPr>
          <a:xfrm>
            <a:off x="9160771" y="10139257"/>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87" name="Shape"/>
          <p:cNvSpPr/>
          <p:nvPr/>
        </p:nvSpPr>
        <p:spPr>
          <a:xfrm>
            <a:off x="9416916" y="10394422"/>
            <a:ext cx="347937" cy="331892"/>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88" name="https://duo.com/pricing/duo-mfa"/>
          <p:cNvSpPr txBox="1"/>
          <p:nvPr/>
        </p:nvSpPr>
        <p:spPr>
          <a:xfrm>
            <a:off x="17168530" y="8863700"/>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https://duo.com/pricing/duo-mfa</a:t>
            </a:r>
          </a:p>
        </p:txBody>
      </p:sp>
      <p:sp>
        <p:nvSpPr>
          <p:cNvPr id="589" name="DuoSec (MFA)"/>
          <p:cNvSpPr txBox="1"/>
          <p:nvPr/>
        </p:nvSpPr>
        <p:spPr>
          <a:xfrm>
            <a:off x="17160620" y="8284777"/>
            <a:ext cx="3437756" cy="123436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DuoSec (MFA)</a:t>
            </a:r>
          </a:p>
        </p:txBody>
      </p:sp>
      <p:sp>
        <p:nvSpPr>
          <p:cNvPr id="590" name="Circle"/>
          <p:cNvSpPr/>
          <p:nvPr/>
        </p:nvSpPr>
        <p:spPr>
          <a:xfrm>
            <a:off x="16013490" y="8390236"/>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91" name="Shape"/>
          <p:cNvSpPr/>
          <p:nvPr/>
        </p:nvSpPr>
        <p:spPr>
          <a:xfrm>
            <a:off x="16269634" y="8645402"/>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92" name="https://github.com/lgandx/Responder"/>
          <p:cNvSpPr txBox="1"/>
          <p:nvPr/>
        </p:nvSpPr>
        <p:spPr>
          <a:xfrm>
            <a:off x="10334350" y="12385569"/>
            <a:ext cx="5154629"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https://github.com/lgandx/Responder</a:t>
            </a:r>
          </a:p>
        </p:txBody>
      </p:sp>
      <p:sp>
        <p:nvSpPr>
          <p:cNvPr id="593" name="Responder"/>
          <p:cNvSpPr txBox="1"/>
          <p:nvPr/>
        </p:nvSpPr>
        <p:spPr>
          <a:xfrm>
            <a:off x="10326441" y="11806646"/>
            <a:ext cx="3437755" cy="640000"/>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Responder</a:t>
            </a:r>
          </a:p>
        </p:txBody>
      </p:sp>
      <p:sp>
        <p:nvSpPr>
          <p:cNvPr id="594" name="Circle"/>
          <p:cNvSpPr/>
          <p:nvPr/>
        </p:nvSpPr>
        <p:spPr>
          <a:xfrm>
            <a:off x="9179310" y="11912105"/>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95" name="Shape"/>
          <p:cNvSpPr/>
          <p:nvPr/>
        </p:nvSpPr>
        <p:spPr>
          <a:xfrm>
            <a:off x="9435455" y="12167271"/>
            <a:ext cx="347937"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596" name="https://digi.ninja/projects/cewl.php"/>
          <p:cNvSpPr txBox="1"/>
          <p:nvPr/>
        </p:nvSpPr>
        <p:spPr>
          <a:xfrm>
            <a:off x="3214481" y="12385569"/>
            <a:ext cx="5154630" cy="4622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https://digi.ninja/projects/cewl.php</a:t>
            </a:r>
          </a:p>
        </p:txBody>
      </p:sp>
      <p:sp>
        <p:nvSpPr>
          <p:cNvPr id="597" name="Cewl"/>
          <p:cNvSpPr txBox="1"/>
          <p:nvPr/>
        </p:nvSpPr>
        <p:spPr>
          <a:xfrm>
            <a:off x="3206571" y="11806646"/>
            <a:ext cx="3437756" cy="640000"/>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Cewl</a:t>
            </a:r>
          </a:p>
        </p:txBody>
      </p:sp>
      <p:sp>
        <p:nvSpPr>
          <p:cNvPr id="598" name="Circle"/>
          <p:cNvSpPr/>
          <p:nvPr/>
        </p:nvSpPr>
        <p:spPr>
          <a:xfrm>
            <a:off x="2059441" y="11912105"/>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599" name="Shape"/>
          <p:cNvSpPr/>
          <p:nvPr/>
        </p:nvSpPr>
        <p:spPr>
          <a:xfrm>
            <a:off x="2315585" y="12167271"/>
            <a:ext cx="347938"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
        <p:nvSpPr>
          <p:cNvPr id="600" name="https://threat.tevora.com/petitpotam-the-full-attack-chain-with-windows-and-linux/"/>
          <p:cNvSpPr txBox="1"/>
          <p:nvPr/>
        </p:nvSpPr>
        <p:spPr>
          <a:xfrm>
            <a:off x="17187144" y="10742008"/>
            <a:ext cx="5154630" cy="82542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b="1">
                <a:solidFill>
                  <a:schemeClr val="accent1"/>
                </a:solidFill>
                <a:latin typeface="Calibri Light"/>
                <a:ea typeface="Calibri Light"/>
                <a:cs typeface="Calibri Light"/>
                <a:sym typeface="Calibri Light"/>
              </a:defRPr>
            </a:lvl1pPr>
          </a:lstStyle>
          <a:p>
            <a:pPr/>
            <a:r>
              <a:t>https://threat.tevora.com/petitpotam-the-full-attack-chain-with-windows-and-linux/</a:t>
            </a:r>
          </a:p>
        </p:txBody>
      </p:sp>
      <p:sp>
        <p:nvSpPr>
          <p:cNvPr id="601" name="Petit Potam PoC"/>
          <p:cNvSpPr txBox="1"/>
          <p:nvPr/>
        </p:nvSpPr>
        <p:spPr>
          <a:xfrm>
            <a:off x="17179235" y="10163085"/>
            <a:ext cx="3437755" cy="6400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lvl1pPr>
              <a:lnSpc>
                <a:spcPct val="130000"/>
              </a:lnSpc>
              <a:defRPr sz="3000">
                <a:latin typeface="Calibri Light"/>
                <a:ea typeface="Calibri Light"/>
                <a:cs typeface="Calibri Light"/>
                <a:sym typeface="Calibri Light"/>
              </a:defRPr>
            </a:lvl1pPr>
          </a:lstStyle>
          <a:p>
            <a:pPr/>
            <a:r>
              <a:t>Petit Potam PoC</a:t>
            </a:r>
          </a:p>
        </p:txBody>
      </p:sp>
      <p:sp>
        <p:nvSpPr>
          <p:cNvPr id="602" name="Circle"/>
          <p:cNvSpPr/>
          <p:nvPr/>
        </p:nvSpPr>
        <p:spPr>
          <a:xfrm>
            <a:off x="16032105" y="10268544"/>
            <a:ext cx="830205" cy="830205"/>
          </a:xfrm>
          <a:prstGeom prst="ellipse">
            <a:avLst/>
          </a:prstGeom>
          <a:solidFill>
            <a:srgbClr val="E7E6E6"/>
          </a:solidFill>
          <a:ln w="12700">
            <a:miter lim="400000"/>
          </a:ln>
        </p:spPr>
        <p:txBody>
          <a:bodyPr lIns="45719" rIns="45719" anchor="ctr"/>
          <a:lstStyle/>
          <a:p>
            <a:pPr algn="ctr">
              <a:defRPr>
                <a:solidFill>
                  <a:srgbClr val="767171"/>
                </a:solidFill>
                <a:latin typeface="Calibri Light"/>
                <a:ea typeface="Calibri Light"/>
                <a:cs typeface="Calibri Light"/>
                <a:sym typeface="Calibri Light"/>
              </a:defRPr>
            </a:pPr>
          </a:p>
        </p:txBody>
      </p:sp>
      <p:sp>
        <p:nvSpPr>
          <p:cNvPr id="603" name="Shape"/>
          <p:cNvSpPr/>
          <p:nvPr/>
        </p:nvSpPr>
        <p:spPr>
          <a:xfrm>
            <a:off x="16287239" y="10517701"/>
            <a:ext cx="347938" cy="331891"/>
          </a:xfrm>
          <a:custGeom>
            <a:avLst/>
            <a:gdLst/>
            <a:ahLst/>
            <a:cxnLst>
              <a:cxn ang="0">
                <a:pos x="wd2" y="hd2"/>
              </a:cxn>
              <a:cxn ang="5400000">
                <a:pos x="wd2" y="hd2"/>
              </a:cxn>
              <a:cxn ang="10800000">
                <a:pos x="wd2" y="hd2"/>
              </a:cxn>
              <a:cxn ang="16200000">
                <a:pos x="wd2" y="hd2"/>
              </a:cxn>
            </a:cxnLst>
            <a:rect l="0" t="0" r="r" b="b"/>
            <a:pathLst>
              <a:path w="21600" h="20904" fill="norm" stroke="1" extrusionOk="0">
                <a:moveTo>
                  <a:pt x="19048" y="8764"/>
                </a:moveTo>
                <a:cubicBezTo>
                  <a:pt x="18797" y="9018"/>
                  <a:pt x="18797" y="10545"/>
                  <a:pt x="20594" y="11564"/>
                </a:cubicBezTo>
                <a:cubicBezTo>
                  <a:pt x="20594" y="11564"/>
                  <a:pt x="18042" y="12073"/>
                  <a:pt x="16281" y="9782"/>
                </a:cubicBezTo>
                <a:cubicBezTo>
                  <a:pt x="15742" y="9782"/>
                  <a:pt x="15239" y="10036"/>
                  <a:pt x="14735" y="10036"/>
                </a:cubicBezTo>
                <a:cubicBezTo>
                  <a:pt x="10926" y="10036"/>
                  <a:pt x="8626" y="7709"/>
                  <a:pt x="8626" y="4909"/>
                </a:cubicBezTo>
                <a:cubicBezTo>
                  <a:pt x="8626" y="2327"/>
                  <a:pt x="10926" y="0"/>
                  <a:pt x="14735" y="0"/>
                </a:cubicBezTo>
                <a:cubicBezTo>
                  <a:pt x="18545" y="0"/>
                  <a:pt x="21600" y="2327"/>
                  <a:pt x="21600" y="4909"/>
                </a:cubicBezTo>
                <a:cubicBezTo>
                  <a:pt x="21600" y="6436"/>
                  <a:pt x="20594" y="7964"/>
                  <a:pt x="19048" y="8764"/>
                </a:cubicBezTo>
                <a:close/>
                <a:moveTo>
                  <a:pt x="7368" y="5418"/>
                </a:moveTo>
                <a:cubicBezTo>
                  <a:pt x="7619" y="8473"/>
                  <a:pt x="10171" y="11055"/>
                  <a:pt x="14232" y="11309"/>
                </a:cubicBezTo>
                <a:cubicBezTo>
                  <a:pt x="14735" y="11309"/>
                  <a:pt x="15239" y="11309"/>
                  <a:pt x="15742" y="11055"/>
                </a:cubicBezTo>
                <a:cubicBezTo>
                  <a:pt x="17036" y="12327"/>
                  <a:pt x="18545" y="12618"/>
                  <a:pt x="19300" y="12618"/>
                </a:cubicBezTo>
                <a:cubicBezTo>
                  <a:pt x="18545" y="15964"/>
                  <a:pt x="15239" y="18509"/>
                  <a:pt x="10171" y="18509"/>
                </a:cubicBezTo>
                <a:cubicBezTo>
                  <a:pt x="9668" y="18509"/>
                  <a:pt x="8913" y="18255"/>
                  <a:pt x="8122" y="18000"/>
                </a:cubicBezTo>
                <a:cubicBezTo>
                  <a:pt x="5607" y="21600"/>
                  <a:pt x="1294" y="20836"/>
                  <a:pt x="1294" y="20836"/>
                </a:cubicBezTo>
                <a:cubicBezTo>
                  <a:pt x="4313" y="19527"/>
                  <a:pt x="4313" y="16982"/>
                  <a:pt x="3558" y="16727"/>
                </a:cubicBezTo>
                <a:cubicBezTo>
                  <a:pt x="1294" y="15418"/>
                  <a:pt x="0" y="13127"/>
                  <a:pt x="0" y="10800"/>
                </a:cubicBezTo>
                <a:cubicBezTo>
                  <a:pt x="0" y="7200"/>
                  <a:pt x="3306" y="4109"/>
                  <a:pt x="7871" y="3345"/>
                </a:cubicBezTo>
                <a:cubicBezTo>
                  <a:pt x="7619" y="4109"/>
                  <a:pt x="7368" y="4655"/>
                  <a:pt x="7368" y="5418"/>
                </a:cubicBezTo>
                <a:close/>
              </a:path>
            </a:pathLst>
          </a:custGeom>
          <a:solidFill>
            <a:srgbClr val="FFFFFF"/>
          </a:solidFill>
          <a:ln w="12700">
            <a:miter lim="400000"/>
          </a:ln>
        </p:spPr>
        <p:txBody>
          <a:bodyPr lIns="45719" rIns="45719"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559"/>
                                        </p:tgtEl>
                                        <p:attrNameLst>
                                          <p:attrName>style.visibility</p:attrName>
                                        </p:attrNameLst>
                                      </p:cBhvr>
                                      <p:to>
                                        <p:strVal val="visible"/>
                                      </p:to>
                                    </p:set>
                                    <p:anim calcmode="lin" valueType="num">
                                      <p:cBhvr>
                                        <p:cTn id="7" dur="200" fill="hold"/>
                                        <p:tgtEl>
                                          <p:spTgt spid="559"/>
                                        </p:tgtEl>
                                        <p:attrNameLst>
                                          <p:attrName>ppt_x</p:attrName>
                                        </p:attrNameLst>
                                      </p:cBhvr>
                                      <p:tavLst>
                                        <p:tav tm="0">
                                          <p:val>
                                            <p:strVal val="#ppt_x"/>
                                          </p:val>
                                        </p:tav>
                                        <p:tav tm="100000">
                                          <p:val>
                                            <p:strVal val="#ppt_x"/>
                                          </p:val>
                                        </p:tav>
                                      </p:tavLst>
                                    </p:anim>
                                    <p:anim calcmode="lin" valueType="num">
                                      <p:cBhvr>
                                        <p:cTn id="8" dur="200" fill="hold"/>
                                        <p:tgtEl>
                                          <p:spTgt spid="559"/>
                                        </p:tgtEl>
                                        <p:attrNameLst>
                                          <p:attrName>ppt_y</p:attrName>
                                        </p:attrNameLst>
                                      </p:cBhvr>
                                      <p:tavLst>
                                        <p:tav tm="0">
                                          <p:val>
                                            <p:strVal val="1+#ppt_h/2"/>
                                          </p:val>
                                        </p:tav>
                                        <p:tav tm="100000">
                                          <p:val>
                                            <p:strVal val="#ppt_y"/>
                                          </p:val>
                                        </p:tav>
                                      </p:tavLst>
                                    </p:anim>
                                  </p:childTnLst>
                                </p:cTn>
                              </p:par>
                            </p:childTnLst>
                          </p:cTn>
                        </p:par>
                        <p:par>
                          <p:cTn id="9" fill="hold">
                            <p:stCondLst>
                              <p:cond delay="200"/>
                            </p:stCondLst>
                            <p:childTnLst>
                              <p:par>
                                <p:cTn id="10" presetClass="entr" nodeType="afterEffect" presetSubtype="4" presetID="2" grpId="2" fill="hold">
                                  <p:stCondLst>
                                    <p:cond delay="0"/>
                                  </p:stCondLst>
                                  <p:iterate type="el" backwards="0">
                                    <p:tmAbs val="0"/>
                                  </p:iterate>
                                  <p:childTnLst>
                                    <p:set>
                                      <p:cBhvr>
                                        <p:cTn id="11" fill="hold"/>
                                        <p:tgtEl>
                                          <p:spTgt spid="560"/>
                                        </p:tgtEl>
                                        <p:attrNameLst>
                                          <p:attrName>style.visibility</p:attrName>
                                        </p:attrNameLst>
                                      </p:cBhvr>
                                      <p:to>
                                        <p:strVal val="visible"/>
                                      </p:to>
                                    </p:set>
                                    <p:anim calcmode="lin" valueType="num">
                                      <p:cBhvr>
                                        <p:cTn id="12" dur="200" fill="hold"/>
                                        <p:tgtEl>
                                          <p:spTgt spid="560"/>
                                        </p:tgtEl>
                                        <p:attrNameLst>
                                          <p:attrName>ppt_x</p:attrName>
                                        </p:attrNameLst>
                                      </p:cBhvr>
                                      <p:tavLst>
                                        <p:tav tm="0">
                                          <p:val>
                                            <p:strVal val="#ppt_x"/>
                                          </p:val>
                                        </p:tav>
                                        <p:tav tm="100000">
                                          <p:val>
                                            <p:strVal val="#ppt_x"/>
                                          </p:val>
                                        </p:tav>
                                      </p:tavLst>
                                    </p:anim>
                                    <p:anim calcmode="lin" valueType="num">
                                      <p:cBhvr>
                                        <p:cTn id="13" dur="200" fill="hold"/>
                                        <p:tgtEl>
                                          <p:spTgt spid="560"/>
                                        </p:tgtEl>
                                        <p:attrNameLst>
                                          <p:attrName>ppt_y</p:attrName>
                                        </p:attrNameLst>
                                      </p:cBhvr>
                                      <p:tavLst>
                                        <p:tav tm="0">
                                          <p:val>
                                            <p:strVal val="1+#ppt_h/2"/>
                                          </p:val>
                                        </p:tav>
                                        <p:tav tm="100000">
                                          <p:val>
                                            <p:strVal val="#ppt_y"/>
                                          </p:val>
                                        </p:tav>
                                      </p:tavLst>
                                    </p:anim>
                                  </p:childTnLst>
                                </p:cTn>
                              </p:par>
                            </p:childTnLst>
                          </p:cTn>
                        </p:par>
                        <p:par>
                          <p:cTn id="14" fill="hold">
                            <p:stCondLst>
                              <p:cond delay="400"/>
                            </p:stCondLst>
                            <p:childTnLst>
                              <p:par>
                                <p:cTn id="15" presetClass="entr" nodeType="afterEffect" presetSubtype="4" presetID="2" grpId="3" fill="hold">
                                  <p:stCondLst>
                                    <p:cond delay="0"/>
                                  </p:stCondLst>
                                  <p:iterate type="el" backwards="0">
                                    <p:tmAbs val="0"/>
                                  </p:iterate>
                                  <p:childTnLst>
                                    <p:set>
                                      <p:cBhvr>
                                        <p:cTn id="16" fill="hold"/>
                                        <p:tgtEl>
                                          <p:spTgt spid="561"/>
                                        </p:tgtEl>
                                        <p:attrNameLst>
                                          <p:attrName>style.visibility</p:attrName>
                                        </p:attrNameLst>
                                      </p:cBhvr>
                                      <p:to>
                                        <p:strVal val="visible"/>
                                      </p:to>
                                    </p:set>
                                    <p:anim calcmode="lin" valueType="num">
                                      <p:cBhvr>
                                        <p:cTn id="17" dur="200" fill="hold"/>
                                        <p:tgtEl>
                                          <p:spTgt spid="561"/>
                                        </p:tgtEl>
                                        <p:attrNameLst>
                                          <p:attrName>ppt_x</p:attrName>
                                        </p:attrNameLst>
                                      </p:cBhvr>
                                      <p:tavLst>
                                        <p:tav tm="0">
                                          <p:val>
                                            <p:strVal val="#ppt_x"/>
                                          </p:val>
                                        </p:tav>
                                        <p:tav tm="100000">
                                          <p:val>
                                            <p:strVal val="#ppt_x"/>
                                          </p:val>
                                        </p:tav>
                                      </p:tavLst>
                                    </p:anim>
                                    <p:anim calcmode="lin" valueType="num">
                                      <p:cBhvr>
                                        <p:cTn id="18" dur="200" fill="hold"/>
                                        <p:tgtEl>
                                          <p:spTgt spid="561"/>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Class="entr" nodeType="afterEffect" presetSubtype="4" presetID="2" grpId="4" fill="hold">
                                  <p:stCondLst>
                                    <p:cond delay="0"/>
                                  </p:stCondLst>
                                  <p:iterate type="el" backwards="0">
                                    <p:tmAbs val="0"/>
                                  </p:iterate>
                                  <p:childTnLst>
                                    <p:set>
                                      <p:cBhvr>
                                        <p:cTn id="21" fill="hold"/>
                                        <p:tgtEl>
                                          <p:spTgt spid="562"/>
                                        </p:tgtEl>
                                        <p:attrNameLst>
                                          <p:attrName>style.visibility</p:attrName>
                                        </p:attrNameLst>
                                      </p:cBhvr>
                                      <p:to>
                                        <p:strVal val="visible"/>
                                      </p:to>
                                    </p:set>
                                    <p:anim calcmode="lin" valueType="num">
                                      <p:cBhvr>
                                        <p:cTn id="22" dur="200" fill="hold"/>
                                        <p:tgtEl>
                                          <p:spTgt spid="562"/>
                                        </p:tgtEl>
                                        <p:attrNameLst>
                                          <p:attrName>ppt_x</p:attrName>
                                        </p:attrNameLst>
                                      </p:cBhvr>
                                      <p:tavLst>
                                        <p:tav tm="0">
                                          <p:val>
                                            <p:strVal val="#ppt_x"/>
                                          </p:val>
                                        </p:tav>
                                        <p:tav tm="100000">
                                          <p:val>
                                            <p:strVal val="#ppt_x"/>
                                          </p:val>
                                        </p:tav>
                                      </p:tavLst>
                                    </p:anim>
                                    <p:anim calcmode="lin" valueType="num">
                                      <p:cBhvr>
                                        <p:cTn id="23" dur="200" fill="hold"/>
                                        <p:tgtEl>
                                          <p:spTgt spid="562"/>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Class="entr" nodeType="afterEffect" presetSubtype="4" presetID="2" grpId="5" fill="hold">
                                  <p:stCondLst>
                                    <p:cond delay="0"/>
                                  </p:stCondLst>
                                  <p:iterate type="el" backwards="0">
                                    <p:tmAbs val="0"/>
                                  </p:iterate>
                                  <p:childTnLst>
                                    <p:set>
                                      <p:cBhvr>
                                        <p:cTn id="26" fill="hold"/>
                                        <p:tgtEl>
                                          <p:spTgt spid="563"/>
                                        </p:tgtEl>
                                        <p:attrNameLst>
                                          <p:attrName>style.visibility</p:attrName>
                                        </p:attrNameLst>
                                      </p:cBhvr>
                                      <p:to>
                                        <p:strVal val="visible"/>
                                      </p:to>
                                    </p:set>
                                    <p:anim calcmode="lin" valueType="num">
                                      <p:cBhvr>
                                        <p:cTn id="27" dur="500" fill="hold"/>
                                        <p:tgtEl>
                                          <p:spTgt spid="563"/>
                                        </p:tgtEl>
                                        <p:attrNameLst>
                                          <p:attrName>ppt_x</p:attrName>
                                        </p:attrNameLst>
                                      </p:cBhvr>
                                      <p:tavLst>
                                        <p:tav tm="0">
                                          <p:val>
                                            <p:strVal val="#ppt_x"/>
                                          </p:val>
                                        </p:tav>
                                        <p:tav tm="100000">
                                          <p:val>
                                            <p:strVal val="#ppt_x"/>
                                          </p:val>
                                        </p:tav>
                                      </p:tavLst>
                                    </p:anim>
                                    <p:anim calcmode="lin" valueType="num">
                                      <p:cBhvr>
                                        <p:cTn id="28" dur="500" fill="hold"/>
                                        <p:tgtEl>
                                          <p:spTgt spid="563"/>
                                        </p:tgtEl>
                                        <p:attrNameLst>
                                          <p:attrName>ppt_y</p:attrName>
                                        </p:attrNameLst>
                                      </p:cBhvr>
                                      <p:tavLst>
                                        <p:tav tm="0">
                                          <p:val>
                                            <p:strVal val="1+#ppt_h/2"/>
                                          </p:val>
                                        </p:tav>
                                        <p:tav tm="100000">
                                          <p:val>
                                            <p:strVal val="#ppt_y"/>
                                          </p:val>
                                        </p:tav>
                                      </p:tavLst>
                                    </p:anim>
                                  </p:childTnLst>
                                </p:cTn>
                              </p:par>
                            </p:childTnLst>
                          </p:cTn>
                        </p:par>
                        <p:par>
                          <p:cTn id="29" fill="hold">
                            <p:stCondLst>
                              <p:cond delay="1300"/>
                            </p:stCondLst>
                            <p:childTnLst>
                              <p:par>
                                <p:cTn id="30" presetClass="entr" nodeType="afterEffect" presetSubtype="4" presetID="2" grpId="6" fill="hold">
                                  <p:stCondLst>
                                    <p:cond delay="0"/>
                                  </p:stCondLst>
                                  <p:iterate type="el" backwards="0">
                                    <p:tmAbs val="0"/>
                                  </p:iterate>
                                  <p:childTnLst>
                                    <p:set>
                                      <p:cBhvr>
                                        <p:cTn id="31" fill="hold"/>
                                        <p:tgtEl>
                                          <p:spTgt spid="564"/>
                                        </p:tgtEl>
                                        <p:attrNameLst>
                                          <p:attrName>style.visibility</p:attrName>
                                        </p:attrNameLst>
                                      </p:cBhvr>
                                      <p:to>
                                        <p:strVal val="visible"/>
                                      </p:to>
                                    </p:set>
                                    <p:anim calcmode="lin" valueType="num">
                                      <p:cBhvr>
                                        <p:cTn id="32" dur="200" fill="hold"/>
                                        <p:tgtEl>
                                          <p:spTgt spid="564"/>
                                        </p:tgtEl>
                                        <p:attrNameLst>
                                          <p:attrName>ppt_x</p:attrName>
                                        </p:attrNameLst>
                                      </p:cBhvr>
                                      <p:tavLst>
                                        <p:tav tm="0">
                                          <p:val>
                                            <p:strVal val="#ppt_x"/>
                                          </p:val>
                                        </p:tav>
                                        <p:tav tm="100000">
                                          <p:val>
                                            <p:strVal val="#ppt_x"/>
                                          </p:val>
                                        </p:tav>
                                      </p:tavLst>
                                    </p:anim>
                                    <p:anim calcmode="lin" valueType="num">
                                      <p:cBhvr>
                                        <p:cTn id="33" dur="200" fill="hold"/>
                                        <p:tgtEl>
                                          <p:spTgt spid="564"/>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Class="entr" nodeType="afterEffect" presetSubtype="4" presetID="2" grpId="7" fill="hold">
                                  <p:stCondLst>
                                    <p:cond delay="0"/>
                                  </p:stCondLst>
                                  <p:iterate type="el" backwards="0">
                                    <p:tmAbs val="0"/>
                                  </p:iterate>
                                  <p:childTnLst>
                                    <p:set>
                                      <p:cBhvr>
                                        <p:cTn id="36" fill="hold"/>
                                        <p:tgtEl>
                                          <p:spTgt spid="565"/>
                                        </p:tgtEl>
                                        <p:attrNameLst>
                                          <p:attrName>style.visibility</p:attrName>
                                        </p:attrNameLst>
                                      </p:cBhvr>
                                      <p:to>
                                        <p:strVal val="visible"/>
                                      </p:to>
                                    </p:set>
                                    <p:anim calcmode="lin" valueType="num">
                                      <p:cBhvr>
                                        <p:cTn id="37" dur="200" fill="hold"/>
                                        <p:tgtEl>
                                          <p:spTgt spid="565"/>
                                        </p:tgtEl>
                                        <p:attrNameLst>
                                          <p:attrName>ppt_x</p:attrName>
                                        </p:attrNameLst>
                                      </p:cBhvr>
                                      <p:tavLst>
                                        <p:tav tm="0">
                                          <p:val>
                                            <p:strVal val="#ppt_x"/>
                                          </p:val>
                                        </p:tav>
                                        <p:tav tm="100000">
                                          <p:val>
                                            <p:strVal val="#ppt_x"/>
                                          </p:val>
                                        </p:tav>
                                      </p:tavLst>
                                    </p:anim>
                                    <p:anim calcmode="lin" valueType="num">
                                      <p:cBhvr>
                                        <p:cTn id="38" dur="200" fill="hold"/>
                                        <p:tgtEl>
                                          <p:spTgt spid="565"/>
                                        </p:tgtEl>
                                        <p:attrNameLst>
                                          <p:attrName>ppt_y</p:attrName>
                                        </p:attrNameLst>
                                      </p:cBhvr>
                                      <p:tavLst>
                                        <p:tav tm="0">
                                          <p:val>
                                            <p:strVal val="1+#ppt_h/2"/>
                                          </p:val>
                                        </p:tav>
                                        <p:tav tm="100000">
                                          <p:val>
                                            <p:strVal val="#ppt_y"/>
                                          </p:val>
                                        </p:tav>
                                      </p:tavLst>
                                    </p:anim>
                                  </p:childTnLst>
                                </p:cTn>
                              </p:par>
                            </p:childTnLst>
                          </p:cTn>
                        </p:par>
                        <p:par>
                          <p:cTn id="39" fill="hold">
                            <p:stCondLst>
                              <p:cond delay="1700"/>
                            </p:stCondLst>
                            <p:childTnLst>
                              <p:par>
                                <p:cTn id="40" presetClass="entr" nodeType="afterEffect" presetSubtype="4" presetID="2" grpId="8" fill="hold">
                                  <p:stCondLst>
                                    <p:cond delay="0"/>
                                  </p:stCondLst>
                                  <p:iterate type="el" backwards="0">
                                    <p:tmAbs val="0"/>
                                  </p:iterate>
                                  <p:childTnLst>
                                    <p:set>
                                      <p:cBhvr>
                                        <p:cTn id="41" fill="hold"/>
                                        <p:tgtEl>
                                          <p:spTgt spid="566"/>
                                        </p:tgtEl>
                                        <p:attrNameLst>
                                          <p:attrName>style.visibility</p:attrName>
                                        </p:attrNameLst>
                                      </p:cBhvr>
                                      <p:to>
                                        <p:strVal val="visible"/>
                                      </p:to>
                                    </p:set>
                                    <p:anim calcmode="lin" valueType="num">
                                      <p:cBhvr>
                                        <p:cTn id="42" dur="200" fill="hold"/>
                                        <p:tgtEl>
                                          <p:spTgt spid="566"/>
                                        </p:tgtEl>
                                        <p:attrNameLst>
                                          <p:attrName>ppt_x</p:attrName>
                                        </p:attrNameLst>
                                      </p:cBhvr>
                                      <p:tavLst>
                                        <p:tav tm="0">
                                          <p:val>
                                            <p:strVal val="#ppt_x"/>
                                          </p:val>
                                        </p:tav>
                                        <p:tav tm="100000">
                                          <p:val>
                                            <p:strVal val="#ppt_x"/>
                                          </p:val>
                                        </p:tav>
                                      </p:tavLst>
                                    </p:anim>
                                    <p:anim calcmode="lin" valueType="num">
                                      <p:cBhvr>
                                        <p:cTn id="43" dur="200" fill="hold"/>
                                        <p:tgtEl>
                                          <p:spTgt spid="566"/>
                                        </p:tgtEl>
                                        <p:attrNameLst>
                                          <p:attrName>ppt_y</p:attrName>
                                        </p:attrNameLst>
                                      </p:cBhvr>
                                      <p:tavLst>
                                        <p:tav tm="0">
                                          <p:val>
                                            <p:strVal val="1+#ppt_h/2"/>
                                          </p:val>
                                        </p:tav>
                                        <p:tav tm="100000">
                                          <p:val>
                                            <p:strVal val="#ppt_y"/>
                                          </p:val>
                                        </p:tav>
                                      </p:tavLst>
                                    </p:anim>
                                  </p:childTnLst>
                                </p:cTn>
                              </p:par>
                            </p:childTnLst>
                          </p:cTn>
                        </p:par>
                        <p:par>
                          <p:cTn id="44" fill="hold">
                            <p:stCondLst>
                              <p:cond delay="1900"/>
                            </p:stCondLst>
                            <p:childTnLst>
                              <p:par>
                                <p:cTn id="45" presetClass="entr" nodeType="afterEffect" presetSubtype="4" presetID="2" grpId="9" fill="hold">
                                  <p:stCondLst>
                                    <p:cond delay="0"/>
                                  </p:stCondLst>
                                  <p:iterate type="el" backwards="0">
                                    <p:tmAbs val="0"/>
                                  </p:iterate>
                                  <p:childTnLst>
                                    <p:set>
                                      <p:cBhvr>
                                        <p:cTn id="46" fill="hold"/>
                                        <p:tgtEl>
                                          <p:spTgt spid="567"/>
                                        </p:tgtEl>
                                        <p:attrNameLst>
                                          <p:attrName>style.visibility</p:attrName>
                                        </p:attrNameLst>
                                      </p:cBhvr>
                                      <p:to>
                                        <p:strVal val="visible"/>
                                      </p:to>
                                    </p:set>
                                    <p:anim calcmode="lin" valueType="num">
                                      <p:cBhvr>
                                        <p:cTn id="47" dur="200" fill="hold"/>
                                        <p:tgtEl>
                                          <p:spTgt spid="567"/>
                                        </p:tgtEl>
                                        <p:attrNameLst>
                                          <p:attrName>ppt_x</p:attrName>
                                        </p:attrNameLst>
                                      </p:cBhvr>
                                      <p:tavLst>
                                        <p:tav tm="0">
                                          <p:val>
                                            <p:strVal val="#ppt_x"/>
                                          </p:val>
                                        </p:tav>
                                        <p:tav tm="100000">
                                          <p:val>
                                            <p:strVal val="#ppt_x"/>
                                          </p:val>
                                        </p:tav>
                                      </p:tavLst>
                                    </p:anim>
                                    <p:anim calcmode="lin" valueType="num">
                                      <p:cBhvr>
                                        <p:cTn id="48" dur="200" fill="hold"/>
                                        <p:tgtEl>
                                          <p:spTgt spid="567"/>
                                        </p:tgtEl>
                                        <p:attrNameLst>
                                          <p:attrName>ppt_y</p:attrName>
                                        </p:attrNameLst>
                                      </p:cBhvr>
                                      <p:tavLst>
                                        <p:tav tm="0">
                                          <p:val>
                                            <p:strVal val="1+#ppt_h/2"/>
                                          </p:val>
                                        </p:tav>
                                        <p:tav tm="100000">
                                          <p:val>
                                            <p:strVal val="#ppt_y"/>
                                          </p:val>
                                        </p:tav>
                                      </p:tavLst>
                                    </p:anim>
                                  </p:childTnLst>
                                </p:cTn>
                              </p:par>
                            </p:childTnLst>
                          </p:cTn>
                        </p:par>
                        <p:par>
                          <p:cTn id="49" fill="hold">
                            <p:stCondLst>
                              <p:cond delay="2100"/>
                            </p:stCondLst>
                            <p:childTnLst>
                              <p:par>
                                <p:cTn id="50" presetClass="entr" nodeType="afterEffect" presetSubtype="4" presetID="2" grpId="10" fill="hold">
                                  <p:stCondLst>
                                    <p:cond delay="0"/>
                                  </p:stCondLst>
                                  <p:iterate type="el" backwards="0">
                                    <p:tmAbs val="0"/>
                                  </p:iterate>
                                  <p:childTnLst>
                                    <p:set>
                                      <p:cBhvr>
                                        <p:cTn id="51" fill="hold"/>
                                        <p:tgtEl>
                                          <p:spTgt spid="568"/>
                                        </p:tgtEl>
                                        <p:attrNameLst>
                                          <p:attrName>style.visibility</p:attrName>
                                        </p:attrNameLst>
                                      </p:cBhvr>
                                      <p:to>
                                        <p:strVal val="visible"/>
                                      </p:to>
                                    </p:set>
                                    <p:anim calcmode="lin" valueType="num">
                                      <p:cBhvr>
                                        <p:cTn id="52" dur="200" fill="hold"/>
                                        <p:tgtEl>
                                          <p:spTgt spid="568"/>
                                        </p:tgtEl>
                                        <p:attrNameLst>
                                          <p:attrName>ppt_x</p:attrName>
                                        </p:attrNameLst>
                                      </p:cBhvr>
                                      <p:tavLst>
                                        <p:tav tm="0">
                                          <p:val>
                                            <p:strVal val="#ppt_x"/>
                                          </p:val>
                                        </p:tav>
                                        <p:tav tm="100000">
                                          <p:val>
                                            <p:strVal val="#ppt_x"/>
                                          </p:val>
                                        </p:tav>
                                      </p:tavLst>
                                    </p:anim>
                                    <p:anim calcmode="lin" valueType="num">
                                      <p:cBhvr>
                                        <p:cTn id="53" dur="200" fill="hold"/>
                                        <p:tgtEl>
                                          <p:spTgt spid="568"/>
                                        </p:tgtEl>
                                        <p:attrNameLst>
                                          <p:attrName>ppt_y</p:attrName>
                                        </p:attrNameLst>
                                      </p:cBhvr>
                                      <p:tavLst>
                                        <p:tav tm="0">
                                          <p:val>
                                            <p:strVal val="1+#ppt_h/2"/>
                                          </p:val>
                                        </p:tav>
                                        <p:tav tm="100000">
                                          <p:val>
                                            <p:strVal val="#ppt_y"/>
                                          </p:val>
                                        </p:tav>
                                      </p:tavLst>
                                    </p:anim>
                                  </p:childTnLst>
                                </p:cTn>
                              </p:par>
                            </p:childTnLst>
                          </p:cTn>
                        </p:par>
                        <p:par>
                          <p:cTn id="54" fill="hold">
                            <p:stCondLst>
                              <p:cond delay="2300"/>
                            </p:stCondLst>
                            <p:childTnLst>
                              <p:par>
                                <p:cTn id="55" presetClass="entr" nodeType="afterEffect" presetSubtype="4" presetID="2" grpId="11" fill="hold">
                                  <p:stCondLst>
                                    <p:cond delay="0"/>
                                  </p:stCondLst>
                                  <p:iterate type="el" backwards="0">
                                    <p:tmAbs val="0"/>
                                  </p:iterate>
                                  <p:childTnLst>
                                    <p:set>
                                      <p:cBhvr>
                                        <p:cTn id="56" fill="hold"/>
                                        <p:tgtEl>
                                          <p:spTgt spid="569"/>
                                        </p:tgtEl>
                                        <p:attrNameLst>
                                          <p:attrName>style.visibility</p:attrName>
                                        </p:attrNameLst>
                                      </p:cBhvr>
                                      <p:to>
                                        <p:strVal val="visible"/>
                                      </p:to>
                                    </p:set>
                                    <p:anim calcmode="lin" valueType="num">
                                      <p:cBhvr>
                                        <p:cTn id="57" dur="200" fill="hold"/>
                                        <p:tgtEl>
                                          <p:spTgt spid="569"/>
                                        </p:tgtEl>
                                        <p:attrNameLst>
                                          <p:attrName>ppt_x</p:attrName>
                                        </p:attrNameLst>
                                      </p:cBhvr>
                                      <p:tavLst>
                                        <p:tav tm="0">
                                          <p:val>
                                            <p:strVal val="#ppt_x"/>
                                          </p:val>
                                        </p:tav>
                                        <p:tav tm="100000">
                                          <p:val>
                                            <p:strVal val="#ppt_x"/>
                                          </p:val>
                                        </p:tav>
                                      </p:tavLst>
                                    </p:anim>
                                    <p:anim calcmode="lin" valueType="num">
                                      <p:cBhvr>
                                        <p:cTn id="58" dur="200" fill="hold"/>
                                        <p:tgtEl>
                                          <p:spTgt spid="569"/>
                                        </p:tgtEl>
                                        <p:attrNameLst>
                                          <p:attrName>ppt_y</p:attrName>
                                        </p:attrNameLst>
                                      </p:cBhvr>
                                      <p:tavLst>
                                        <p:tav tm="0">
                                          <p:val>
                                            <p:strVal val="1+#ppt_h/2"/>
                                          </p:val>
                                        </p:tav>
                                        <p:tav tm="100000">
                                          <p:val>
                                            <p:strVal val="#ppt_y"/>
                                          </p:val>
                                        </p:tav>
                                      </p:tavLst>
                                    </p:anim>
                                  </p:childTnLst>
                                </p:cTn>
                              </p:par>
                            </p:childTnLst>
                          </p:cTn>
                        </p:par>
                        <p:par>
                          <p:cTn id="59" fill="hold">
                            <p:stCondLst>
                              <p:cond delay="2500"/>
                            </p:stCondLst>
                            <p:childTnLst>
                              <p:par>
                                <p:cTn id="60" presetClass="entr" nodeType="afterEffect" presetSubtype="4" presetID="2" grpId="12" fill="hold">
                                  <p:stCondLst>
                                    <p:cond delay="0"/>
                                  </p:stCondLst>
                                  <p:iterate type="el" backwards="0">
                                    <p:tmAbs val="0"/>
                                  </p:iterate>
                                  <p:childTnLst>
                                    <p:set>
                                      <p:cBhvr>
                                        <p:cTn id="61" fill="hold"/>
                                        <p:tgtEl>
                                          <p:spTgt spid="570"/>
                                        </p:tgtEl>
                                        <p:attrNameLst>
                                          <p:attrName>style.visibility</p:attrName>
                                        </p:attrNameLst>
                                      </p:cBhvr>
                                      <p:to>
                                        <p:strVal val="visible"/>
                                      </p:to>
                                    </p:set>
                                    <p:anim calcmode="lin" valueType="num">
                                      <p:cBhvr>
                                        <p:cTn id="62" dur="200" fill="hold"/>
                                        <p:tgtEl>
                                          <p:spTgt spid="570"/>
                                        </p:tgtEl>
                                        <p:attrNameLst>
                                          <p:attrName>ppt_x</p:attrName>
                                        </p:attrNameLst>
                                      </p:cBhvr>
                                      <p:tavLst>
                                        <p:tav tm="0">
                                          <p:val>
                                            <p:strVal val="#ppt_x"/>
                                          </p:val>
                                        </p:tav>
                                        <p:tav tm="100000">
                                          <p:val>
                                            <p:strVal val="#ppt_x"/>
                                          </p:val>
                                        </p:tav>
                                      </p:tavLst>
                                    </p:anim>
                                    <p:anim calcmode="lin" valueType="num">
                                      <p:cBhvr>
                                        <p:cTn id="63" dur="200" fill="hold"/>
                                        <p:tgtEl>
                                          <p:spTgt spid="570"/>
                                        </p:tgtEl>
                                        <p:attrNameLst>
                                          <p:attrName>ppt_y</p:attrName>
                                        </p:attrNameLst>
                                      </p:cBhvr>
                                      <p:tavLst>
                                        <p:tav tm="0">
                                          <p:val>
                                            <p:strVal val="1+#ppt_h/2"/>
                                          </p:val>
                                        </p:tav>
                                        <p:tav tm="100000">
                                          <p:val>
                                            <p:strVal val="#ppt_y"/>
                                          </p:val>
                                        </p:tav>
                                      </p:tavLst>
                                    </p:anim>
                                  </p:childTnLst>
                                </p:cTn>
                              </p:par>
                            </p:childTnLst>
                          </p:cTn>
                        </p:par>
                        <p:par>
                          <p:cTn id="64" fill="hold">
                            <p:stCondLst>
                              <p:cond delay="2700"/>
                            </p:stCondLst>
                            <p:childTnLst>
                              <p:par>
                                <p:cTn id="65" presetClass="entr" nodeType="afterEffect" presetSubtype="4" presetID="2" grpId="13" fill="hold">
                                  <p:stCondLst>
                                    <p:cond delay="0"/>
                                  </p:stCondLst>
                                  <p:iterate type="el" backwards="0">
                                    <p:tmAbs val="0"/>
                                  </p:iterate>
                                  <p:childTnLst>
                                    <p:set>
                                      <p:cBhvr>
                                        <p:cTn id="66" fill="hold"/>
                                        <p:tgtEl>
                                          <p:spTgt spid="571"/>
                                        </p:tgtEl>
                                        <p:attrNameLst>
                                          <p:attrName>style.visibility</p:attrName>
                                        </p:attrNameLst>
                                      </p:cBhvr>
                                      <p:to>
                                        <p:strVal val="visible"/>
                                      </p:to>
                                    </p:set>
                                    <p:anim calcmode="lin" valueType="num">
                                      <p:cBhvr>
                                        <p:cTn id="67" dur="200" fill="hold"/>
                                        <p:tgtEl>
                                          <p:spTgt spid="571"/>
                                        </p:tgtEl>
                                        <p:attrNameLst>
                                          <p:attrName>ppt_x</p:attrName>
                                        </p:attrNameLst>
                                      </p:cBhvr>
                                      <p:tavLst>
                                        <p:tav tm="0">
                                          <p:val>
                                            <p:strVal val="#ppt_x"/>
                                          </p:val>
                                        </p:tav>
                                        <p:tav tm="100000">
                                          <p:val>
                                            <p:strVal val="#ppt_x"/>
                                          </p:val>
                                        </p:tav>
                                      </p:tavLst>
                                    </p:anim>
                                    <p:anim calcmode="lin" valueType="num">
                                      <p:cBhvr>
                                        <p:cTn id="68" dur="200" fill="hold"/>
                                        <p:tgtEl>
                                          <p:spTgt spid="571"/>
                                        </p:tgtEl>
                                        <p:attrNameLst>
                                          <p:attrName>ppt_y</p:attrName>
                                        </p:attrNameLst>
                                      </p:cBhvr>
                                      <p:tavLst>
                                        <p:tav tm="0">
                                          <p:val>
                                            <p:strVal val="1+#ppt_h/2"/>
                                          </p:val>
                                        </p:tav>
                                        <p:tav tm="100000">
                                          <p:val>
                                            <p:strVal val="#ppt_y"/>
                                          </p:val>
                                        </p:tav>
                                      </p:tavLst>
                                    </p:anim>
                                  </p:childTnLst>
                                </p:cTn>
                              </p:par>
                            </p:childTnLst>
                          </p:cTn>
                        </p:par>
                        <p:par>
                          <p:cTn id="69" fill="hold">
                            <p:stCondLst>
                              <p:cond delay="2900"/>
                            </p:stCondLst>
                            <p:childTnLst>
                              <p:par>
                                <p:cTn id="70" presetClass="entr" nodeType="afterEffect" presetSubtype="4" presetID="2" grpId="14" fill="hold">
                                  <p:stCondLst>
                                    <p:cond delay="0"/>
                                  </p:stCondLst>
                                  <p:iterate type="el" backwards="0">
                                    <p:tmAbs val="0"/>
                                  </p:iterate>
                                  <p:childTnLst>
                                    <p:set>
                                      <p:cBhvr>
                                        <p:cTn id="71" fill="hold"/>
                                        <p:tgtEl>
                                          <p:spTgt spid="572"/>
                                        </p:tgtEl>
                                        <p:attrNameLst>
                                          <p:attrName>style.visibility</p:attrName>
                                        </p:attrNameLst>
                                      </p:cBhvr>
                                      <p:to>
                                        <p:strVal val="visible"/>
                                      </p:to>
                                    </p:set>
                                    <p:anim calcmode="lin" valueType="num">
                                      <p:cBhvr>
                                        <p:cTn id="72" dur="200" fill="hold"/>
                                        <p:tgtEl>
                                          <p:spTgt spid="572"/>
                                        </p:tgtEl>
                                        <p:attrNameLst>
                                          <p:attrName>ppt_x</p:attrName>
                                        </p:attrNameLst>
                                      </p:cBhvr>
                                      <p:tavLst>
                                        <p:tav tm="0">
                                          <p:val>
                                            <p:strVal val="#ppt_x"/>
                                          </p:val>
                                        </p:tav>
                                        <p:tav tm="100000">
                                          <p:val>
                                            <p:strVal val="#ppt_x"/>
                                          </p:val>
                                        </p:tav>
                                      </p:tavLst>
                                    </p:anim>
                                    <p:anim calcmode="lin" valueType="num">
                                      <p:cBhvr>
                                        <p:cTn id="73" dur="200" fill="hold"/>
                                        <p:tgtEl>
                                          <p:spTgt spid="572"/>
                                        </p:tgtEl>
                                        <p:attrNameLst>
                                          <p:attrName>ppt_y</p:attrName>
                                        </p:attrNameLst>
                                      </p:cBhvr>
                                      <p:tavLst>
                                        <p:tav tm="0">
                                          <p:val>
                                            <p:strVal val="1+#ppt_h/2"/>
                                          </p:val>
                                        </p:tav>
                                        <p:tav tm="100000">
                                          <p:val>
                                            <p:strVal val="#ppt_y"/>
                                          </p:val>
                                        </p:tav>
                                      </p:tavLst>
                                    </p:anim>
                                  </p:childTnLst>
                                </p:cTn>
                              </p:par>
                            </p:childTnLst>
                          </p:cTn>
                        </p:par>
                        <p:par>
                          <p:cTn id="74" fill="hold">
                            <p:stCondLst>
                              <p:cond delay="3100"/>
                            </p:stCondLst>
                            <p:childTnLst>
                              <p:par>
                                <p:cTn id="75" presetClass="entr" nodeType="afterEffect" presetSubtype="4" presetID="2" grpId="15" fill="hold">
                                  <p:stCondLst>
                                    <p:cond delay="0"/>
                                  </p:stCondLst>
                                  <p:iterate type="el" backwards="0">
                                    <p:tmAbs val="0"/>
                                  </p:iterate>
                                  <p:childTnLst>
                                    <p:set>
                                      <p:cBhvr>
                                        <p:cTn id="76" fill="hold"/>
                                        <p:tgtEl>
                                          <p:spTgt spid="573"/>
                                        </p:tgtEl>
                                        <p:attrNameLst>
                                          <p:attrName>style.visibility</p:attrName>
                                        </p:attrNameLst>
                                      </p:cBhvr>
                                      <p:to>
                                        <p:strVal val="visible"/>
                                      </p:to>
                                    </p:set>
                                    <p:anim calcmode="lin" valueType="num">
                                      <p:cBhvr>
                                        <p:cTn id="77" dur="200" fill="hold"/>
                                        <p:tgtEl>
                                          <p:spTgt spid="573"/>
                                        </p:tgtEl>
                                        <p:attrNameLst>
                                          <p:attrName>ppt_x</p:attrName>
                                        </p:attrNameLst>
                                      </p:cBhvr>
                                      <p:tavLst>
                                        <p:tav tm="0">
                                          <p:val>
                                            <p:strVal val="#ppt_x"/>
                                          </p:val>
                                        </p:tav>
                                        <p:tav tm="100000">
                                          <p:val>
                                            <p:strVal val="#ppt_x"/>
                                          </p:val>
                                        </p:tav>
                                      </p:tavLst>
                                    </p:anim>
                                    <p:anim calcmode="lin" valueType="num">
                                      <p:cBhvr>
                                        <p:cTn id="78" dur="200" fill="hold"/>
                                        <p:tgtEl>
                                          <p:spTgt spid="573"/>
                                        </p:tgtEl>
                                        <p:attrNameLst>
                                          <p:attrName>ppt_y</p:attrName>
                                        </p:attrNameLst>
                                      </p:cBhvr>
                                      <p:tavLst>
                                        <p:tav tm="0">
                                          <p:val>
                                            <p:strVal val="1+#ppt_h/2"/>
                                          </p:val>
                                        </p:tav>
                                        <p:tav tm="100000">
                                          <p:val>
                                            <p:strVal val="#ppt_y"/>
                                          </p:val>
                                        </p:tav>
                                      </p:tavLst>
                                    </p:anim>
                                  </p:childTnLst>
                                </p:cTn>
                              </p:par>
                            </p:childTnLst>
                          </p:cTn>
                        </p:par>
                        <p:par>
                          <p:cTn id="79" fill="hold">
                            <p:stCondLst>
                              <p:cond delay="3300"/>
                            </p:stCondLst>
                            <p:childTnLst>
                              <p:par>
                                <p:cTn id="80" presetClass="entr" nodeType="afterEffect" presetSubtype="4" presetID="2" grpId="16" fill="hold">
                                  <p:stCondLst>
                                    <p:cond delay="0"/>
                                  </p:stCondLst>
                                  <p:iterate type="el" backwards="0">
                                    <p:tmAbs val="0"/>
                                  </p:iterate>
                                  <p:childTnLst>
                                    <p:set>
                                      <p:cBhvr>
                                        <p:cTn id="81" fill="hold"/>
                                        <p:tgtEl>
                                          <p:spTgt spid="574"/>
                                        </p:tgtEl>
                                        <p:attrNameLst>
                                          <p:attrName>style.visibility</p:attrName>
                                        </p:attrNameLst>
                                      </p:cBhvr>
                                      <p:to>
                                        <p:strVal val="visible"/>
                                      </p:to>
                                    </p:set>
                                    <p:anim calcmode="lin" valueType="num">
                                      <p:cBhvr>
                                        <p:cTn id="82" dur="200" fill="hold"/>
                                        <p:tgtEl>
                                          <p:spTgt spid="574"/>
                                        </p:tgtEl>
                                        <p:attrNameLst>
                                          <p:attrName>ppt_x</p:attrName>
                                        </p:attrNameLst>
                                      </p:cBhvr>
                                      <p:tavLst>
                                        <p:tav tm="0">
                                          <p:val>
                                            <p:strVal val="#ppt_x"/>
                                          </p:val>
                                        </p:tav>
                                        <p:tav tm="100000">
                                          <p:val>
                                            <p:strVal val="#ppt_x"/>
                                          </p:val>
                                        </p:tav>
                                      </p:tavLst>
                                    </p:anim>
                                    <p:anim calcmode="lin" valueType="num">
                                      <p:cBhvr>
                                        <p:cTn id="83" dur="200" fill="hold"/>
                                        <p:tgtEl>
                                          <p:spTgt spid="574"/>
                                        </p:tgtEl>
                                        <p:attrNameLst>
                                          <p:attrName>ppt_y</p:attrName>
                                        </p:attrNameLst>
                                      </p:cBhvr>
                                      <p:tavLst>
                                        <p:tav tm="0">
                                          <p:val>
                                            <p:strVal val="1+#ppt_h/2"/>
                                          </p:val>
                                        </p:tav>
                                        <p:tav tm="100000">
                                          <p:val>
                                            <p:strVal val="#ppt_y"/>
                                          </p:val>
                                        </p:tav>
                                      </p:tavLst>
                                    </p:anim>
                                  </p:childTnLst>
                                </p:cTn>
                              </p:par>
                            </p:childTnLst>
                          </p:cTn>
                        </p:par>
                        <p:par>
                          <p:cTn id="84" fill="hold">
                            <p:stCondLst>
                              <p:cond delay="3500"/>
                            </p:stCondLst>
                            <p:childTnLst>
                              <p:par>
                                <p:cTn id="85" presetClass="entr" nodeType="afterEffect" presetSubtype="4" presetID="2" grpId="17" fill="hold">
                                  <p:stCondLst>
                                    <p:cond delay="0"/>
                                  </p:stCondLst>
                                  <p:iterate type="el" backwards="0">
                                    <p:tmAbs val="0"/>
                                  </p:iterate>
                                  <p:childTnLst>
                                    <p:set>
                                      <p:cBhvr>
                                        <p:cTn id="86" fill="hold"/>
                                        <p:tgtEl>
                                          <p:spTgt spid="575"/>
                                        </p:tgtEl>
                                        <p:attrNameLst>
                                          <p:attrName>style.visibility</p:attrName>
                                        </p:attrNameLst>
                                      </p:cBhvr>
                                      <p:to>
                                        <p:strVal val="visible"/>
                                      </p:to>
                                    </p:set>
                                    <p:anim calcmode="lin" valueType="num">
                                      <p:cBhvr>
                                        <p:cTn id="87" dur="200" fill="hold"/>
                                        <p:tgtEl>
                                          <p:spTgt spid="575"/>
                                        </p:tgtEl>
                                        <p:attrNameLst>
                                          <p:attrName>ppt_x</p:attrName>
                                        </p:attrNameLst>
                                      </p:cBhvr>
                                      <p:tavLst>
                                        <p:tav tm="0">
                                          <p:val>
                                            <p:strVal val="#ppt_x"/>
                                          </p:val>
                                        </p:tav>
                                        <p:tav tm="100000">
                                          <p:val>
                                            <p:strVal val="#ppt_x"/>
                                          </p:val>
                                        </p:tav>
                                      </p:tavLst>
                                    </p:anim>
                                    <p:anim calcmode="lin" valueType="num">
                                      <p:cBhvr>
                                        <p:cTn id="88" dur="200" fill="hold"/>
                                        <p:tgtEl>
                                          <p:spTgt spid="575"/>
                                        </p:tgtEl>
                                        <p:attrNameLst>
                                          <p:attrName>ppt_y</p:attrName>
                                        </p:attrNameLst>
                                      </p:cBhvr>
                                      <p:tavLst>
                                        <p:tav tm="0">
                                          <p:val>
                                            <p:strVal val="1+#ppt_h/2"/>
                                          </p:val>
                                        </p:tav>
                                        <p:tav tm="100000">
                                          <p:val>
                                            <p:strVal val="#ppt_y"/>
                                          </p:val>
                                        </p:tav>
                                      </p:tavLst>
                                    </p:anim>
                                  </p:childTnLst>
                                </p:cTn>
                              </p:par>
                            </p:childTnLst>
                          </p:cTn>
                        </p:par>
                        <p:par>
                          <p:cTn id="89" fill="hold">
                            <p:stCondLst>
                              <p:cond delay="3700"/>
                            </p:stCondLst>
                            <p:childTnLst>
                              <p:par>
                                <p:cTn id="90" presetClass="entr" nodeType="afterEffect" presetSubtype="4" presetID="2" grpId="18" fill="hold">
                                  <p:stCondLst>
                                    <p:cond delay="0"/>
                                  </p:stCondLst>
                                  <p:iterate type="el" backwards="0">
                                    <p:tmAbs val="0"/>
                                  </p:iterate>
                                  <p:childTnLst>
                                    <p:set>
                                      <p:cBhvr>
                                        <p:cTn id="91" fill="hold"/>
                                        <p:tgtEl>
                                          <p:spTgt spid="576"/>
                                        </p:tgtEl>
                                        <p:attrNameLst>
                                          <p:attrName>style.visibility</p:attrName>
                                        </p:attrNameLst>
                                      </p:cBhvr>
                                      <p:to>
                                        <p:strVal val="visible"/>
                                      </p:to>
                                    </p:set>
                                    <p:anim calcmode="lin" valueType="num">
                                      <p:cBhvr>
                                        <p:cTn id="92" dur="200" fill="hold"/>
                                        <p:tgtEl>
                                          <p:spTgt spid="576"/>
                                        </p:tgtEl>
                                        <p:attrNameLst>
                                          <p:attrName>ppt_x</p:attrName>
                                        </p:attrNameLst>
                                      </p:cBhvr>
                                      <p:tavLst>
                                        <p:tav tm="0">
                                          <p:val>
                                            <p:strVal val="#ppt_x"/>
                                          </p:val>
                                        </p:tav>
                                        <p:tav tm="100000">
                                          <p:val>
                                            <p:strVal val="#ppt_x"/>
                                          </p:val>
                                        </p:tav>
                                      </p:tavLst>
                                    </p:anim>
                                    <p:anim calcmode="lin" valueType="num">
                                      <p:cBhvr>
                                        <p:cTn id="93" dur="200" fill="hold"/>
                                        <p:tgtEl>
                                          <p:spTgt spid="576"/>
                                        </p:tgtEl>
                                        <p:attrNameLst>
                                          <p:attrName>ppt_y</p:attrName>
                                        </p:attrNameLst>
                                      </p:cBhvr>
                                      <p:tavLst>
                                        <p:tav tm="0">
                                          <p:val>
                                            <p:strVal val="1+#ppt_h/2"/>
                                          </p:val>
                                        </p:tav>
                                        <p:tav tm="100000">
                                          <p:val>
                                            <p:strVal val="#ppt_y"/>
                                          </p:val>
                                        </p:tav>
                                      </p:tavLst>
                                    </p:anim>
                                  </p:childTnLst>
                                </p:cTn>
                              </p:par>
                            </p:childTnLst>
                          </p:cTn>
                        </p:par>
                        <p:par>
                          <p:cTn id="94" fill="hold">
                            <p:stCondLst>
                              <p:cond delay="3900"/>
                            </p:stCondLst>
                            <p:childTnLst>
                              <p:par>
                                <p:cTn id="95" presetClass="entr" nodeType="afterEffect" presetSubtype="4" presetID="2" grpId="19" fill="hold">
                                  <p:stCondLst>
                                    <p:cond delay="0"/>
                                  </p:stCondLst>
                                  <p:iterate type="el" backwards="0">
                                    <p:tmAbs val="0"/>
                                  </p:iterate>
                                  <p:childTnLst>
                                    <p:set>
                                      <p:cBhvr>
                                        <p:cTn id="96" fill="hold"/>
                                        <p:tgtEl>
                                          <p:spTgt spid="577"/>
                                        </p:tgtEl>
                                        <p:attrNameLst>
                                          <p:attrName>style.visibility</p:attrName>
                                        </p:attrNameLst>
                                      </p:cBhvr>
                                      <p:to>
                                        <p:strVal val="visible"/>
                                      </p:to>
                                    </p:set>
                                    <p:anim calcmode="lin" valueType="num">
                                      <p:cBhvr>
                                        <p:cTn id="97" dur="200" fill="hold"/>
                                        <p:tgtEl>
                                          <p:spTgt spid="577"/>
                                        </p:tgtEl>
                                        <p:attrNameLst>
                                          <p:attrName>ppt_x</p:attrName>
                                        </p:attrNameLst>
                                      </p:cBhvr>
                                      <p:tavLst>
                                        <p:tav tm="0">
                                          <p:val>
                                            <p:strVal val="#ppt_x"/>
                                          </p:val>
                                        </p:tav>
                                        <p:tav tm="100000">
                                          <p:val>
                                            <p:strVal val="#ppt_x"/>
                                          </p:val>
                                        </p:tav>
                                      </p:tavLst>
                                    </p:anim>
                                    <p:anim calcmode="lin" valueType="num">
                                      <p:cBhvr>
                                        <p:cTn id="98" dur="200" fill="hold"/>
                                        <p:tgtEl>
                                          <p:spTgt spid="577"/>
                                        </p:tgtEl>
                                        <p:attrNameLst>
                                          <p:attrName>ppt_y</p:attrName>
                                        </p:attrNameLst>
                                      </p:cBhvr>
                                      <p:tavLst>
                                        <p:tav tm="0">
                                          <p:val>
                                            <p:strVal val="1+#ppt_h/2"/>
                                          </p:val>
                                        </p:tav>
                                        <p:tav tm="100000">
                                          <p:val>
                                            <p:strVal val="#ppt_y"/>
                                          </p:val>
                                        </p:tav>
                                      </p:tavLst>
                                    </p:anim>
                                  </p:childTnLst>
                                </p:cTn>
                              </p:par>
                            </p:childTnLst>
                          </p:cTn>
                        </p:par>
                        <p:par>
                          <p:cTn id="99" fill="hold">
                            <p:stCondLst>
                              <p:cond delay="4100"/>
                            </p:stCondLst>
                            <p:childTnLst>
                              <p:par>
                                <p:cTn id="100" presetClass="entr" nodeType="afterEffect" presetSubtype="4" presetID="2" grpId="20" fill="hold">
                                  <p:stCondLst>
                                    <p:cond delay="0"/>
                                  </p:stCondLst>
                                  <p:iterate type="el" backwards="0">
                                    <p:tmAbs val="0"/>
                                  </p:iterate>
                                  <p:childTnLst>
                                    <p:set>
                                      <p:cBhvr>
                                        <p:cTn id="101" fill="hold"/>
                                        <p:tgtEl>
                                          <p:spTgt spid="578"/>
                                        </p:tgtEl>
                                        <p:attrNameLst>
                                          <p:attrName>style.visibility</p:attrName>
                                        </p:attrNameLst>
                                      </p:cBhvr>
                                      <p:to>
                                        <p:strVal val="visible"/>
                                      </p:to>
                                    </p:set>
                                    <p:anim calcmode="lin" valueType="num">
                                      <p:cBhvr>
                                        <p:cTn id="102" dur="200" fill="hold"/>
                                        <p:tgtEl>
                                          <p:spTgt spid="578"/>
                                        </p:tgtEl>
                                        <p:attrNameLst>
                                          <p:attrName>ppt_x</p:attrName>
                                        </p:attrNameLst>
                                      </p:cBhvr>
                                      <p:tavLst>
                                        <p:tav tm="0">
                                          <p:val>
                                            <p:strVal val="#ppt_x"/>
                                          </p:val>
                                        </p:tav>
                                        <p:tav tm="100000">
                                          <p:val>
                                            <p:strVal val="#ppt_x"/>
                                          </p:val>
                                        </p:tav>
                                      </p:tavLst>
                                    </p:anim>
                                    <p:anim calcmode="lin" valueType="num">
                                      <p:cBhvr>
                                        <p:cTn id="103" dur="200" fill="hold"/>
                                        <p:tgtEl>
                                          <p:spTgt spid="578"/>
                                        </p:tgtEl>
                                        <p:attrNameLst>
                                          <p:attrName>ppt_y</p:attrName>
                                        </p:attrNameLst>
                                      </p:cBhvr>
                                      <p:tavLst>
                                        <p:tav tm="0">
                                          <p:val>
                                            <p:strVal val="1+#ppt_h/2"/>
                                          </p:val>
                                        </p:tav>
                                        <p:tav tm="100000">
                                          <p:val>
                                            <p:strVal val="#ppt_y"/>
                                          </p:val>
                                        </p:tav>
                                      </p:tavLst>
                                    </p:anim>
                                  </p:childTnLst>
                                </p:cTn>
                              </p:par>
                            </p:childTnLst>
                          </p:cTn>
                        </p:par>
                        <p:par>
                          <p:cTn id="104" fill="hold">
                            <p:stCondLst>
                              <p:cond delay="4300"/>
                            </p:stCondLst>
                            <p:childTnLst>
                              <p:par>
                                <p:cTn id="105" presetClass="entr" nodeType="afterEffect" presetSubtype="4" presetID="2" grpId="21" fill="hold">
                                  <p:stCondLst>
                                    <p:cond delay="0"/>
                                  </p:stCondLst>
                                  <p:iterate type="el" backwards="0">
                                    <p:tmAbs val="0"/>
                                  </p:iterate>
                                  <p:childTnLst>
                                    <p:set>
                                      <p:cBhvr>
                                        <p:cTn id="106" fill="hold"/>
                                        <p:tgtEl>
                                          <p:spTgt spid="579"/>
                                        </p:tgtEl>
                                        <p:attrNameLst>
                                          <p:attrName>style.visibility</p:attrName>
                                        </p:attrNameLst>
                                      </p:cBhvr>
                                      <p:to>
                                        <p:strVal val="visible"/>
                                      </p:to>
                                    </p:set>
                                    <p:anim calcmode="lin" valueType="num">
                                      <p:cBhvr>
                                        <p:cTn id="107" dur="200" fill="hold"/>
                                        <p:tgtEl>
                                          <p:spTgt spid="579"/>
                                        </p:tgtEl>
                                        <p:attrNameLst>
                                          <p:attrName>ppt_x</p:attrName>
                                        </p:attrNameLst>
                                      </p:cBhvr>
                                      <p:tavLst>
                                        <p:tav tm="0">
                                          <p:val>
                                            <p:strVal val="#ppt_x"/>
                                          </p:val>
                                        </p:tav>
                                        <p:tav tm="100000">
                                          <p:val>
                                            <p:strVal val="#ppt_x"/>
                                          </p:val>
                                        </p:tav>
                                      </p:tavLst>
                                    </p:anim>
                                    <p:anim calcmode="lin" valueType="num">
                                      <p:cBhvr>
                                        <p:cTn id="108" dur="200" fill="hold"/>
                                        <p:tgtEl>
                                          <p:spTgt spid="579"/>
                                        </p:tgtEl>
                                        <p:attrNameLst>
                                          <p:attrName>ppt_y</p:attrName>
                                        </p:attrNameLst>
                                      </p:cBhvr>
                                      <p:tavLst>
                                        <p:tav tm="0">
                                          <p:val>
                                            <p:strVal val="1+#ppt_h/2"/>
                                          </p:val>
                                        </p:tav>
                                        <p:tav tm="100000">
                                          <p:val>
                                            <p:strVal val="#ppt_y"/>
                                          </p:val>
                                        </p:tav>
                                      </p:tavLst>
                                    </p:anim>
                                  </p:childTnLst>
                                </p:cTn>
                              </p:par>
                            </p:childTnLst>
                          </p:cTn>
                        </p:par>
                        <p:par>
                          <p:cTn id="109" fill="hold">
                            <p:stCondLst>
                              <p:cond delay="4500"/>
                            </p:stCondLst>
                            <p:childTnLst>
                              <p:par>
                                <p:cTn id="110" presetClass="entr" nodeType="afterEffect" presetSubtype="4" presetID="2" grpId="22" fill="hold">
                                  <p:stCondLst>
                                    <p:cond delay="0"/>
                                  </p:stCondLst>
                                  <p:iterate type="el" backwards="0">
                                    <p:tmAbs val="0"/>
                                  </p:iterate>
                                  <p:childTnLst>
                                    <p:set>
                                      <p:cBhvr>
                                        <p:cTn id="111" fill="hold"/>
                                        <p:tgtEl>
                                          <p:spTgt spid="580"/>
                                        </p:tgtEl>
                                        <p:attrNameLst>
                                          <p:attrName>style.visibility</p:attrName>
                                        </p:attrNameLst>
                                      </p:cBhvr>
                                      <p:to>
                                        <p:strVal val="visible"/>
                                      </p:to>
                                    </p:set>
                                    <p:anim calcmode="lin" valueType="num">
                                      <p:cBhvr>
                                        <p:cTn id="112" dur="200" fill="hold"/>
                                        <p:tgtEl>
                                          <p:spTgt spid="580"/>
                                        </p:tgtEl>
                                        <p:attrNameLst>
                                          <p:attrName>ppt_x</p:attrName>
                                        </p:attrNameLst>
                                      </p:cBhvr>
                                      <p:tavLst>
                                        <p:tav tm="0">
                                          <p:val>
                                            <p:strVal val="#ppt_x"/>
                                          </p:val>
                                        </p:tav>
                                        <p:tav tm="100000">
                                          <p:val>
                                            <p:strVal val="#ppt_x"/>
                                          </p:val>
                                        </p:tav>
                                      </p:tavLst>
                                    </p:anim>
                                    <p:anim calcmode="lin" valueType="num">
                                      <p:cBhvr>
                                        <p:cTn id="113" dur="200" fill="hold"/>
                                        <p:tgtEl>
                                          <p:spTgt spid="580"/>
                                        </p:tgtEl>
                                        <p:attrNameLst>
                                          <p:attrName>ppt_y</p:attrName>
                                        </p:attrNameLst>
                                      </p:cBhvr>
                                      <p:tavLst>
                                        <p:tav tm="0">
                                          <p:val>
                                            <p:strVal val="1+#ppt_h/2"/>
                                          </p:val>
                                        </p:tav>
                                        <p:tav tm="100000">
                                          <p:val>
                                            <p:strVal val="#ppt_y"/>
                                          </p:val>
                                        </p:tav>
                                      </p:tavLst>
                                    </p:anim>
                                  </p:childTnLst>
                                </p:cTn>
                              </p:par>
                            </p:childTnLst>
                          </p:cTn>
                        </p:par>
                        <p:par>
                          <p:cTn id="114" fill="hold">
                            <p:stCondLst>
                              <p:cond delay="4700"/>
                            </p:stCondLst>
                            <p:childTnLst>
                              <p:par>
                                <p:cTn id="115" presetClass="entr" nodeType="afterEffect" presetSubtype="4" presetID="2" grpId="23" fill="hold">
                                  <p:stCondLst>
                                    <p:cond delay="0"/>
                                  </p:stCondLst>
                                  <p:iterate type="el" backwards="0">
                                    <p:tmAbs val="0"/>
                                  </p:iterate>
                                  <p:childTnLst>
                                    <p:set>
                                      <p:cBhvr>
                                        <p:cTn id="116" fill="hold"/>
                                        <p:tgtEl>
                                          <p:spTgt spid="581"/>
                                        </p:tgtEl>
                                        <p:attrNameLst>
                                          <p:attrName>style.visibility</p:attrName>
                                        </p:attrNameLst>
                                      </p:cBhvr>
                                      <p:to>
                                        <p:strVal val="visible"/>
                                      </p:to>
                                    </p:set>
                                    <p:anim calcmode="lin" valueType="num">
                                      <p:cBhvr>
                                        <p:cTn id="117" dur="200" fill="hold"/>
                                        <p:tgtEl>
                                          <p:spTgt spid="581"/>
                                        </p:tgtEl>
                                        <p:attrNameLst>
                                          <p:attrName>ppt_x</p:attrName>
                                        </p:attrNameLst>
                                      </p:cBhvr>
                                      <p:tavLst>
                                        <p:tav tm="0">
                                          <p:val>
                                            <p:strVal val="#ppt_x"/>
                                          </p:val>
                                        </p:tav>
                                        <p:tav tm="100000">
                                          <p:val>
                                            <p:strVal val="#ppt_x"/>
                                          </p:val>
                                        </p:tav>
                                      </p:tavLst>
                                    </p:anim>
                                    <p:anim calcmode="lin" valueType="num">
                                      <p:cBhvr>
                                        <p:cTn id="118" dur="200" fill="hold"/>
                                        <p:tgtEl>
                                          <p:spTgt spid="581"/>
                                        </p:tgtEl>
                                        <p:attrNameLst>
                                          <p:attrName>ppt_y</p:attrName>
                                        </p:attrNameLst>
                                      </p:cBhvr>
                                      <p:tavLst>
                                        <p:tav tm="0">
                                          <p:val>
                                            <p:strVal val="1+#ppt_h/2"/>
                                          </p:val>
                                        </p:tav>
                                        <p:tav tm="100000">
                                          <p:val>
                                            <p:strVal val="#ppt_y"/>
                                          </p:val>
                                        </p:tav>
                                      </p:tavLst>
                                    </p:anim>
                                  </p:childTnLst>
                                </p:cTn>
                              </p:par>
                            </p:childTnLst>
                          </p:cTn>
                        </p:par>
                        <p:par>
                          <p:cTn id="119" fill="hold">
                            <p:stCondLst>
                              <p:cond delay="4900"/>
                            </p:stCondLst>
                            <p:childTnLst>
                              <p:par>
                                <p:cTn id="120" presetClass="entr" nodeType="afterEffect" presetSubtype="4" presetID="2" grpId="24" fill="hold">
                                  <p:stCondLst>
                                    <p:cond delay="0"/>
                                  </p:stCondLst>
                                  <p:iterate type="el" backwards="0">
                                    <p:tmAbs val="0"/>
                                  </p:iterate>
                                  <p:childTnLst>
                                    <p:set>
                                      <p:cBhvr>
                                        <p:cTn id="121" fill="hold"/>
                                        <p:tgtEl>
                                          <p:spTgt spid="582"/>
                                        </p:tgtEl>
                                        <p:attrNameLst>
                                          <p:attrName>style.visibility</p:attrName>
                                        </p:attrNameLst>
                                      </p:cBhvr>
                                      <p:to>
                                        <p:strVal val="visible"/>
                                      </p:to>
                                    </p:set>
                                    <p:anim calcmode="lin" valueType="num">
                                      <p:cBhvr>
                                        <p:cTn id="122" dur="200" fill="hold"/>
                                        <p:tgtEl>
                                          <p:spTgt spid="582"/>
                                        </p:tgtEl>
                                        <p:attrNameLst>
                                          <p:attrName>ppt_x</p:attrName>
                                        </p:attrNameLst>
                                      </p:cBhvr>
                                      <p:tavLst>
                                        <p:tav tm="0">
                                          <p:val>
                                            <p:strVal val="#ppt_x"/>
                                          </p:val>
                                        </p:tav>
                                        <p:tav tm="100000">
                                          <p:val>
                                            <p:strVal val="#ppt_x"/>
                                          </p:val>
                                        </p:tav>
                                      </p:tavLst>
                                    </p:anim>
                                    <p:anim calcmode="lin" valueType="num">
                                      <p:cBhvr>
                                        <p:cTn id="123" dur="200" fill="hold"/>
                                        <p:tgtEl>
                                          <p:spTgt spid="582"/>
                                        </p:tgtEl>
                                        <p:attrNameLst>
                                          <p:attrName>ppt_y</p:attrName>
                                        </p:attrNameLst>
                                      </p:cBhvr>
                                      <p:tavLst>
                                        <p:tav tm="0">
                                          <p:val>
                                            <p:strVal val="1+#ppt_h/2"/>
                                          </p:val>
                                        </p:tav>
                                        <p:tav tm="100000">
                                          <p:val>
                                            <p:strVal val="#ppt_y"/>
                                          </p:val>
                                        </p:tav>
                                      </p:tavLst>
                                    </p:anim>
                                  </p:childTnLst>
                                </p:cTn>
                              </p:par>
                            </p:childTnLst>
                          </p:cTn>
                        </p:par>
                        <p:par>
                          <p:cTn id="124" fill="hold">
                            <p:stCondLst>
                              <p:cond delay="5100"/>
                            </p:stCondLst>
                            <p:childTnLst>
                              <p:par>
                                <p:cTn id="125" presetClass="entr" nodeType="afterEffect" presetSubtype="4" presetID="2" grpId="25" fill="hold">
                                  <p:stCondLst>
                                    <p:cond delay="0"/>
                                  </p:stCondLst>
                                  <p:iterate type="el" backwards="0">
                                    <p:tmAbs val="0"/>
                                  </p:iterate>
                                  <p:childTnLst>
                                    <p:set>
                                      <p:cBhvr>
                                        <p:cTn id="126" fill="hold"/>
                                        <p:tgtEl>
                                          <p:spTgt spid="583"/>
                                        </p:tgtEl>
                                        <p:attrNameLst>
                                          <p:attrName>style.visibility</p:attrName>
                                        </p:attrNameLst>
                                      </p:cBhvr>
                                      <p:to>
                                        <p:strVal val="visible"/>
                                      </p:to>
                                    </p:set>
                                    <p:anim calcmode="lin" valueType="num">
                                      <p:cBhvr>
                                        <p:cTn id="127" dur="200" fill="hold"/>
                                        <p:tgtEl>
                                          <p:spTgt spid="583"/>
                                        </p:tgtEl>
                                        <p:attrNameLst>
                                          <p:attrName>ppt_x</p:attrName>
                                        </p:attrNameLst>
                                      </p:cBhvr>
                                      <p:tavLst>
                                        <p:tav tm="0">
                                          <p:val>
                                            <p:strVal val="#ppt_x"/>
                                          </p:val>
                                        </p:tav>
                                        <p:tav tm="100000">
                                          <p:val>
                                            <p:strVal val="#ppt_x"/>
                                          </p:val>
                                        </p:tav>
                                      </p:tavLst>
                                    </p:anim>
                                    <p:anim calcmode="lin" valueType="num">
                                      <p:cBhvr>
                                        <p:cTn id="128" dur="200" fill="hold"/>
                                        <p:tgtEl>
                                          <p:spTgt spid="583"/>
                                        </p:tgtEl>
                                        <p:attrNameLst>
                                          <p:attrName>ppt_y</p:attrName>
                                        </p:attrNameLst>
                                      </p:cBhvr>
                                      <p:tavLst>
                                        <p:tav tm="0">
                                          <p:val>
                                            <p:strVal val="1+#ppt_h/2"/>
                                          </p:val>
                                        </p:tav>
                                        <p:tav tm="100000">
                                          <p:val>
                                            <p:strVal val="#ppt_y"/>
                                          </p:val>
                                        </p:tav>
                                      </p:tavLst>
                                    </p:anim>
                                  </p:childTnLst>
                                </p:cTn>
                              </p:par>
                            </p:childTnLst>
                          </p:cTn>
                        </p:par>
                        <p:par>
                          <p:cTn id="129" fill="hold">
                            <p:stCondLst>
                              <p:cond delay="5300"/>
                            </p:stCondLst>
                            <p:childTnLst>
                              <p:par>
                                <p:cTn id="130" presetClass="entr" nodeType="afterEffect" presetSubtype="4" presetID="2" grpId="26" fill="hold">
                                  <p:stCondLst>
                                    <p:cond delay="0"/>
                                  </p:stCondLst>
                                  <p:iterate type="el" backwards="0">
                                    <p:tmAbs val="0"/>
                                  </p:iterate>
                                  <p:childTnLst>
                                    <p:set>
                                      <p:cBhvr>
                                        <p:cTn id="131" fill="hold"/>
                                        <p:tgtEl>
                                          <p:spTgt spid="584"/>
                                        </p:tgtEl>
                                        <p:attrNameLst>
                                          <p:attrName>style.visibility</p:attrName>
                                        </p:attrNameLst>
                                      </p:cBhvr>
                                      <p:to>
                                        <p:strVal val="visible"/>
                                      </p:to>
                                    </p:set>
                                    <p:anim calcmode="lin" valueType="num">
                                      <p:cBhvr>
                                        <p:cTn id="132" dur="200" fill="hold"/>
                                        <p:tgtEl>
                                          <p:spTgt spid="584"/>
                                        </p:tgtEl>
                                        <p:attrNameLst>
                                          <p:attrName>ppt_x</p:attrName>
                                        </p:attrNameLst>
                                      </p:cBhvr>
                                      <p:tavLst>
                                        <p:tav tm="0">
                                          <p:val>
                                            <p:strVal val="#ppt_x"/>
                                          </p:val>
                                        </p:tav>
                                        <p:tav tm="100000">
                                          <p:val>
                                            <p:strVal val="#ppt_x"/>
                                          </p:val>
                                        </p:tav>
                                      </p:tavLst>
                                    </p:anim>
                                    <p:anim calcmode="lin" valueType="num">
                                      <p:cBhvr>
                                        <p:cTn id="133" dur="200" fill="hold"/>
                                        <p:tgtEl>
                                          <p:spTgt spid="584"/>
                                        </p:tgtEl>
                                        <p:attrNameLst>
                                          <p:attrName>ppt_y</p:attrName>
                                        </p:attrNameLst>
                                      </p:cBhvr>
                                      <p:tavLst>
                                        <p:tav tm="0">
                                          <p:val>
                                            <p:strVal val="1+#ppt_h/2"/>
                                          </p:val>
                                        </p:tav>
                                        <p:tav tm="100000">
                                          <p:val>
                                            <p:strVal val="#ppt_y"/>
                                          </p:val>
                                        </p:tav>
                                      </p:tavLst>
                                    </p:anim>
                                  </p:childTnLst>
                                </p:cTn>
                              </p:par>
                            </p:childTnLst>
                          </p:cTn>
                        </p:par>
                        <p:par>
                          <p:cTn id="134" fill="hold">
                            <p:stCondLst>
                              <p:cond delay="5500"/>
                            </p:stCondLst>
                            <p:childTnLst>
                              <p:par>
                                <p:cTn id="135" presetClass="entr" nodeType="afterEffect" presetSubtype="4" presetID="2" grpId="27" fill="hold">
                                  <p:stCondLst>
                                    <p:cond delay="0"/>
                                  </p:stCondLst>
                                  <p:iterate type="el" backwards="0">
                                    <p:tmAbs val="0"/>
                                  </p:iterate>
                                  <p:childTnLst>
                                    <p:set>
                                      <p:cBhvr>
                                        <p:cTn id="136" fill="hold"/>
                                        <p:tgtEl>
                                          <p:spTgt spid="585"/>
                                        </p:tgtEl>
                                        <p:attrNameLst>
                                          <p:attrName>style.visibility</p:attrName>
                                        </p:attrNameLst>
                                      </p:cBhvr>
                                      <p:to>
                                        <p:strVal val="visible"/>
                                      </p:to>
                                    </p:set>
                                    <p:anim calcmode="lin" valueType="num">
                                      <p:cBhvr>
                                        <p:cTn id="137" dur="200" fill="hold"/>
                                        <p:tgtEl>
                                          <p:spTgt spid="585"/>
                                        </p:tgtEl>
                                        <p:attrNameLst>
                                          <p:attrName>ppt_x</p:attrName>
                                        </p:attrNameLst>
                                      </p:cBhvr>
                                      <p:tavLst>
                                        <p:tav tm="0">
                                          <p:val>
                                            <p:strVal val="#ppt_x"/>
                                          </p:val>
                                        </p:tav>
                                        <p:tav tm="100000">
                                          <p:val>
                                            <p:strVal val="#ppt_x"/>
                                          </p:val>
                                        </p:tav>
                                      </p:tavLst>
                                    </p:anim>
                                    <p:anim calcmode="lin" valueType="num">
                                      <p:cBhvr>
                                        <p:cTn id="138" dur="200" fill="hold"/>
                                        <p:tgtEl>
                                          <p:spTgt spid="585"/>
                                        </p:tgtEl>
                                        <p:attrNameLst>
                                          <p:attrName>ppt_y</p:attrName>
                                        </p:attrNameLst>
                                      </p:cBhvr>
                                      <p:tavLst>
                                        <p:tav tm="0">
                                          <p:val>
                                            <p:strVal val="1+#ppt_h/2"/>
                                          </p:val>
                                        </p:tav>
                                        <p:tav tm="100000">
                                          <p:val>
                                            <p:strVal val="#ppt_y"/>
                                          </p:val>
                                        </p:tav>
                                      </p:tavLst>
                                    </p:anim>
                                  </p:childTnLst>
                                </p:cTn>
                              </p:par>
                            </p:childTnLst>
                          </p:cTn>
                        </p:par>
                        <p:par>
                          <p:cTn id="139" fill="hold">
                            <p:stCondLst>
                              <p:cond delay="5700"/>
                            </p:stCondLst>
                            <p:childTnLst>
                              <p:par>
                                <p:cTn id="140" presetClass="entr" nodeType="afterEffect" presetSubtype="4" presetID="2" grpId="28" fill="hold">
                                  <p:stCondLst>
                                    <p:cond delay="0"/>
                                  </p:stCondLst>
                                  <p:iterate type="el" backwards="0">
                                    <p:tmAbs val="0"/>
                                  </p:iterate>
                                  <p:childTnLst>
                                    <p:set>
                                      <p:cBhvr>
                                        <p:cTn id="141" fill="hold"/>
                                        <p:tgtEl>
                                          <p:spTgt spid="586"/>
                                        </p:tgtEl>
                                        <p:attrNameLst>
                                          <p:attrName>style.visibility</p:attrName>
                                        </p:attrNameLst>
                                      </p:cBhvr>
                                      <p:to>
                                        <p:strVal val="visible"/>
                                      </p:to>
                                    </p:set>
                                    <p:anim calcmode="lin" valueType="num">
                                      <p:cBhvr>
                                        <p:cTn id="142" dur="200" fill="hold"/>
                                        <p:tgtEl>
                                          <p:spTgt spid="586"/>
                                        </p:tgtEl>
                                        <p:attrNameLst>
                                          <p:attrName>ppt_x</p:attrName>
                                        </p:attrNameLst>
                                      </p:cBhvr>
                                      <p:tavLst>
                                        <p:tav tm="0">
                                          <p:val>
                                            <p:strVal val="#ppt_x"/>
                                          </p:val>
                                        </p:tav>
                                        <p:tav tm="100000">
                                          <p:val>
                                            <p:strVal val="#ppt_x"/>
                                          </p:val>
                                        </p:tav>
                                      </p:tavLst>
                                    </p:anim>
                                    <p:anim calcmode="lin" valueType="num">
                                      <p:cBhvr>
                                        <p:cTn id="143" dur="200" fill="hold"/>
                                        <p:tgtEl>
                                          <p:spTgt spid="586"/>
                                        </p:tgtEl>
                                        <p:attrNameLst>
                                          <p:attrName>ppt_y</p:attrName>
                                        </p:attrNameLst>
                                      </p:cBhvr>
                                      <p:tavLst>
                                        <p:tav tm="0">
                                          <p:val>
                                            <p:strVal val="1+#ppt_h/2"/>
                                          </p:val>
                                        </p:tav>
                                        <p:tav tm="100000">
                                          <p:val>
                                            <p:strVal val="#ppt_y"/>
                                          </p:val>
                                        </p:tav>
                                      </p:tavLst>
                                    </p:anim>
                                  </p:childTnLst>
                                </p:cTn>
                              </p:par>
                            </p:childTnLst>
                          </p:cTn>
                        </p:par>
                        <p:par>
                          <p:cTn id="144" fill="hold">
                            <p:stCondLst>
                              <p:cond delay="5900"/>
                            </p:stCondLst>
                            <p:childTnLst>
                              <p:par>
                                <p:cTn id="145" presetClass="entr" nodeType="afterEffect" presetSubtype="4" presetID="2" grpId="29" fill="hold">
                                  <p:stCondLst>
                                    <p:cond delay="0"/>
                                  </p:stCondLst>
                                  <p:iterate type="el" backwards="0">
                                    <p:tmAbs val="0"/>
                                  </p:iterate>
                                  <p:childTnLst>
                                    <p:set>
                                      <p:cBhvr>
                                        <p:cTn id="146" fill="hold"/>
                                        <p:tgtEl>
                                          <p:spTgt spid="587"/>
                                        </p:tgtEl>
                                        <p:attrNameLst>
                                          <p:attrName>style.visibility</p:attrName>
                                        </p:attrNameLst>
                                      </p:cBhvr>
                                      <p:to>
                                        <p:strVal val="visible"/>
                                      </p:to>
                                    </p:set>
                                    <p:anim calcmode="lin" valueType="num">
                                      <p:cBhvr>
                                        <p:cTn id="147" dur="200" fill="hold"/>
                                        <p:tgtEl>
                                          <p:spTgt spid="587"/>
                                        </p:tgtEl>
                                        <p:attrNameLst>
                                          <p:attrName>ppt_x</p:attrName>
                                        </p:attrNameLst>
                                      </p:cBhvr>
                                      <p:tavLst>
                                        <p:tav tm="0">
                                          <p:val>
                                            <p:strVal val="#ppt_x"/>
                                          </p:val>
                                        </p:tav>
                                        <p:tav tm="100000">
                                          <p:val>
                                            <p:strVal val="#ppt_x"/>
                                          </p:val>
                                        </p:tav>
                                      </p:tavLst>
                                    </p:anim>
                                    <p:anim calcmode="lin" valueType="num">
                                      <p:cBhvr>
                                        <p:cTn id="148" dur="200" fill="hold"/>
                                        <p:tgtEl>
                                          <p:spTgt spid="587"/>
                                        </p:tgtEl>
                                        <p:attrNameLst>
                                          <p:attrName>ppt_y</p:attrName>
                                        </p:attrNameLst>
                                      </p:cBhvr>
                                      <p:tavLst>
                                        <p:tav tm="0">
                                          <p:val>
                                            <p:strVal val="1+#ppt_h/2"/>
                                          </p:val>
                                        </p:tav>
                                        <p:tav tm="100000">
                                          <p:val>
                                            <p:strVal val="#ppt_y"/>
                                          </p:val>
                                        </p:tav>
                                      </p:tavLst>
                                    </p:anim>
                                  </p:childTnLst>
                                </p:cTn>
                              </p:par>
                            </p:childTnLst>
                          </p:cTn>
                        </p:par>
                        <p:par>
                          <p:cTn id="149" fill="hold">
                            <p:stCondLst>
                              <p:cond delay="6100"/>
                            </p:stCondLst>
                            <p:childTnLst>
                              <p:par>
                                <p:cTn id="150" presetClass="entr" nodeType="afterEffect" presetSubtype="4" presetID="2" grpId="30" fill="hold">
                                  <p:stCondLst>
                                    <p:cond delay="0"/>
                                  </p:stCondLst>
                                  <p:iterate type="el" backwards="0">
                                    <p:tmAbs val="0"/>
                                  </p:iterate>
                                  <p:childTnLst>
                                    <p:set>
                                      <p:cBhvr>
                                        <p:cTn id="151" fill="hold"/>
                                        <p:tgtEl>
                                          <p:spTgt spid="588"/>
                                        </p:tgtEl>
                                        <p:attrNameLst>
                                          <p:attrName>style.visibility</p:attrName>
                                        </p:attrNameLst>
                                      </p:cBhvr>
                                      <p:to>
                                        <p:strVal val="visible"/>
                                      </p:to>
                                    </p:set>
                                    <p:anim calcmode="lin" valueType="num">
                                      <p:cBhvr>
                                        <p:cTn id="152" dur="200" fill="hold"/>
                                        <p:tgtEl>
                                          <p:spTgt spid="588"/>
                                        </p:tgtEl>
                                        <p:attrNameLst>
                                          <p:attrName>ppt_x</p:attrName>
                                        </p:attrNameLst>
                                      </p:cBhvr>
                                      <p:tavLst>
                                        <p:tav tm="0">
                                          <p:val>
                                            <p:strVal val="#ppt_x"/>
                                          </p:val>
                                        </p:tav>
                                        <p:tav tm="100000">
                                          <p:val>
                                            <p:strVal val="#ppt_x"/>
                                          </p:val>
                                        </p:tav>
                                      </p:tavLst>
                                    </p:anim>
                                    <p:anim calcmode="lin" valueType="num">
                                      <p:cBhvr>
                                        <p:cTn id="153" dur="200" fill="hold"/>
                                        <p:tgtEl>
                                          <p:spTgt spid="588"/>
                                        </p:tgtEl>
                                        <p:attrNameLst>
                                          <p:attrName>ppt_y</p:attrName>
                                        </p:attrNameLst>
                                      </p:cBhvr>
                                      <p:tavLst>
                                        <p:tav tm="0">
                                          <p:val>
                                            <p:strVal val="1+#ppt_h/2"/>
                                          </p:val>
                                        </p:tav>
                                        <p:tav tm="100000">
                                          <p:val>
                                            <p:strVal val="#ppt_y"/>
                                          </p:val>
                                        </p:tav>
                                      </p:tavLst>
                                    </p:anim>
                                  </p:childTnLst>
                                </p:cTn>
                              </p:par>
                            </p:childTnLst>
                          </p:cTn>
                        </p:par>
                        <p:par>
                          <p:cTn id="154" fill="hold">
                            <p:stCondLst>
                              <p:cond delay="6300"/>
                            </p:stCondLst>
                            <p:childTnLst>
                              <p:par>
                                <p:cTn id="155" presetClass="entr" nodeType="afterEffect" presetSubtype="4" presetID="2" grpId="31" fill="hold">
                                  <p:stCondLst>
                                    <p:cond delay="0"/>
                                  </p:stCondLst>
                                  <p:iterate type="el" backwards="0">
                                    <p:tmAbs val="0"/>
                                  </p:iterate>
                                  <p:childTnLst>
                                    <p:set>
                                      <p:cBhvr>
                                        <p:cTn id="156" fill="hold"/>
                                        <p:tgtEl>
                                          <p:spTgt spid="589"/>
                                        </p:tgtEl>
                                        <p:attrNameLst>
                                          <p:attrName>style.visibility</p:attrName>
                                        </p:attrNameLst>
                                      </p:cBhvr>
                                      <p:to>
                                        <p:strVal val="visible"/>
                                      </p:to>
                                    </p:set>
                                    <p:anim calcmode="lin" valueType="num">
                                      <p:cBhvr>
                                        <p:cTn id="157" dur="200" fill="hold"/>
                                        <p:tgtEl>
                                          <p:spTgt spid="589"/>
                                        </p:tgtEl>
                                        <p:attrNameLst>
                                          <p:attrName>ppt_x</p:attrName>
                                        </p:attrNameLst>
                                      </p:cBhvr>
                                      <p:tavLst>
                                        <p:tav tm="0">
                                          <p:val>
                                            <p:strVal val="#ppt_x"/>
                                          </p:val>
                                        </p:tav>
                                        <p:tav tm="100000">
                                          <p:val>
                                            <p:strVal val="#ppt_x"/>
                                          </p:val>
                                        </p:tav>
                                      </p:tavLst>
                                    </p:anim>
                                    <p:anim calcmode="lin" valueType="num">
                                      <p:cBhvr>
                                        <p:cTn id="158" dur="200" fill="hold"/>
                                        <p:tgtEl>
                                          <p:spTgt spid="589"/>
                                        </p:tgtEl>
                                        <p:attrNameLst>
                                          <p:attrName>ppt_y</p:attrName>
                                        </p:attrNameLst>
                                      </p:cBhvr>
                                      <p:tavLst>
                                        <p:tav tm="0">
                                          <p:val>
                                            <p:strVal val="1+#ppt_h/2"/>
                                          </p:val>
                                        </p:tav>
                                        <p:tav tm="100000">
                                          <p:val>
                                            <p:strVal val="#ppt_y"/>
                                          </p:val>
                                        </p:tav>
                                      </p:tavLst>
                                    </p:anim>
                                  </p:childTnLst>
                                </p:cTn>
                              </p:par>
                            </p:childTnLst>
                          </p:cTn>
                        </p:par>
                        <p:par>
                          <p:cTn id="159" fill="hold">
                            <p:stCondLst>
                              <p:cond delay="6500"/>
                            </p:stCondLst>
                            <p:childTnLst>
                              <p:par>
                                <p:cTn id="160" presetClass="entr" nodeType="afterEffect" presetSubtype="4" presetID="2" grpId="32" fill="hold">
                                  <p:stCondLst>
                                    <p:cond delay="0"/>
                                  </p:stCondLst>
                                  <p:iterate type="el" backwards="0">
                                    <p:tmAbs val="0"/>
                                  </p:iterate>
                                  <p:childTnLst>
                                    <p:set>
                                      <p:cBhvr>
                                        <p:cTn id="161" fill="hold"/>
                                        <p:tgtEl>
                                          <p:spTgt spid="590"/>
                                        </p:tgtEl>
                                        <p:attrNameLst>
                                          <p:attrName>style.visibility</p:attrName>
                                        </p:attrNameLst>
                                      </p:cBhvr>
                                      <p:to>
                                        <p:strVal val="visible"/>
                                      </p:to>
                                    </p:set>
                                    <p:anim calcmode="lin" valueType="num">
                                      <p:cBhvr>
                                        <p:cTn id="162" dur="200" fill="hold"/>
                                        <p:tgtEl>
                                          <p:spTgt spid="590"/>
                                        </p:tgtEl>
                                        <p:attrNameLst>
                                          <p:attrName>ppt_x</p:attrName>
                                        </p:attrNameLst>
                                      </p:cBhvr>
                                      <p:tavLst>
                                        <p:tav tm="0">
                                          <p:val>
                                            <p:strVal val="#ppt_x"/>
                                          </p:val>
                                        </p:tav>
                                        <p:tav tm="100000">
                                          <p:val>
                                            <p:strVal val="#ppt_x"/>
                                          </p:val>
                                        </p:tav>
                                      </p:tavLst>
                                    </p:anim>
                                    <p:anim calcmode="lin" valueType="num">
                                      <p:cBhvr>
                                        <p:cTn id="163" dur="200" fill="hold"/>
                                        <p:tgtEl>
                                          <p:spTgt spid="590"/>
                                        </p:tgtEl>
                                        <p:attrNameLst>
                                          <p:attrName>ppt_y</p:attrName>
                                        </p:attrNameLst>
                                      </p:cBhvr>
                                      <p:tavLst>
                                        <p:tav tm="0">
                                          <p:val>
                                            <p:strVal val="1+#ppt_h/2"/>
                                          </p:val>
                                        </p:tav>
                                        <p:tav tm="100000">
                                          <p:val>
                                            <p:strVal val="#ppt_y"/>
                                          </p:val>
                                        </p:tav>
                                      </p:tavLst>
                                    </p:anim>
                                  </p:childTnLst>
                                </p:cTn>
                              </p:par>
                            </p:childTnLst>
                          </p:cTn>
                        </p:par>
                        <p:par>
                          <p:cTn id="164" fill="hold">
                            <p:stCondLst>
                              <p:cond delay="6700"/>
                            </p:stCondLst>
                            <p:childTnLst>
                              <p:par>
                                <p:cTn id="165" presetClass="entr" nodeType="afterEffect" presetSubtype="4" presetID="2" grpId="33" fill="hold">
                                  <p:stCondLst>
                                    <p:cond delay="0"/>
                                  </p:stCondLst>
                                  <p:iterate type="el" backwards="0">
                                    <p:tmAbs val="0"/>
                                  </p:iterate>
                                  <p:childTnLst>
                                    <p:set>
                                      <p:cBhvr>
                                        <p:cTn id="166" fill="hold"/>
                                        <p:tgtEl>
                                          <p:spTgt spid="591"/>
                                        </p:tgtEl>
                                        <p:attrNameLst>
                                          <p:attrName>style.visibility</p:attrName>
                                        </p:attrNameLst>
                                      </p:cBhvr>
                                      <p:to>
                                        <p:strVal val="visible"/>
                                      </p:to>
                                    </p:set>
                                    <p:anim calcmode="lin" valueType="num">
                                      <p:cBhvr>
                                        <p:cTn id="167" dur="200" fill="hold"/>
                                        <p:tgtEl>
                                          <p:spTgt spid="591"/>
                                        </p:tgtEl>
                                        <p:attrNameLst>
                                          <p:attrName>ppt_x</p:attrName>
                                        </p:attrNameLst>
                                      </p:cBhvr>
                                      <p:tavLst>
                                        <p:tav tm="0">
                                          <p:val>
                                            <p:strVal val="#ppt_x"/>
                                          </p:val>
                                        </p:tav>
                                        <p:tav tm="100000">
                                          <p:val>
                                            <p:strVal val="#ppt_x"/>
                                          </p:val>
                                        </p:tav>
                                      </p:tavLst>
                                    </p:anim>
                                    <p:anim calcmode="lin" valueType="num">
                                      <p:cBhvr>
                                        <p:cTn id="168" dur="200" fill="hold"/>
                                        <p:tgtEl>
                                          <p:spTgt spid="591"/>
                                        </p:tgtEl>
                                        <p:attrNameLst>
                                          <p:attrName>ppt_y</p:attrName>
                                        </p:attrNameLst>
                                      </p:cBhvr>
                                      <p:tavLst>
                                        <p:tav tm="0">
                                          <p:val>
                                            <p:strVal val="1+#ppt_h/2"/>
                                          </p:val>
                                        </p:tav>
                                        <p:tav tm="100000">
                                          <p:val>
                                            <p:strVal val="#ppt_y"/>
                                          </p:val>
                                        </p:tav>
                                      </p:tavLst>
                                    </p:anim>
                                  </p:childTnLst>
                                </p:cTn>
                              </p:par>
                            </p:childTnLst>
                          </p:cTn>
                        </p:par>
                        <p:par>
                          <p:cTn id="169" fill="hold">
                            <p:stCondLst>
                              <p:cond delay="6900"/>
                            </p:stCondLst>
                            <p:childTnLst>
                              <p:par>
                                <p:cTn id="170" presetClass="entr" nodeType="afterEffect" presetSubtype="4" presetID="2" grpId="34" fill="hold">
                                  <p:stCondLst>
                                    <p:cond delay="0"/>
                                  </p:stCondLst>
                                  <p:iterate type="el" backwards="0">
                                    <p:tmAbs val="0"/>
                                  </p:iterate>
                                  <p:childTnLst>
                                    <p:set>
                                      <p:cBhvr>
                                        <p:cTn id="171" fill="hold"/>
                                        <p:tgtEl>
                                          <p:spTgt spid="592"/>
                                        </p:tgtEl>
                                        <p:attrNameLst>
                                          <p:attrName>style.visibility</p:attrName>
                                        </p:attrNameLst>
                                      </p:cBhvr>
                                      <p:to>
                                        <p:strVal val="visible"/>
                                      </p:to>
                                    </p:set>
                                    <p:anim calcmode="lin" valueType="num">
                                      <p:cBhvr>
                                        <p:cTn id="172" dur="200" fill="hold"/>
                                        <p:tgtEl>
                                          <p:spTgt spid="592"/>
                                        </p:tgtEl>
                                        <p:attrNameLst>
                                          <p:attrName>ppt_x</p:attrName>
                                        </p:attrNameLst>
                                      </p:cBhvr>
                                      <p:tavLst>
                                        <p:tav tm="0">
                                          <p:val>
                                            <p:strVal val="#ppt_x"/>
                                          </p:val>
                                        </p:tav>
                                        <p:tav tm="100000">
                                          <p:val>
                                            <p:strVal val="#ppt_x"/>
                                          </p:val>
                                        </p:tav>
                                      </p:tavLst>
                                    </p:anim>
                                    <p:anim calcmode="lin" valueType="num">
                                      <p:cBhvr>
                                        <p:cTn id="173" dur="200" fill="hold"/>
                                        <p:tgtEl>
                                          <p:spTgt spid="592"/>
                                        </p:tgtEl>
                                        <p:attrNameLst>
                                          <p:attrName>ppt_y</p:attrName>
                                        </p:attrNameLst>
                                      </p:cBhvr>
                                      <p:tavLst>
                                        <p:tav tm="0">
                                          <p:val>
                                            <p:strVal val="1+#ppt_h/2"/>
                                          </p:val>
                                        </p:tav>
                                        <p:tav tm="100000">
                                          <p:val>
                                            <p:strVal val="#ppt_y"/>
                                          </p:val>
                                        </p:tav>
                                      </p:tavLst>
                                    </p:anim>
                                  </p:childTnLst>
                                </p:cTn>
                              </p:par>
                            </p:childTnLst>
                          </p:cTn>
                        </p:par>
                        <p:par>
                          <p:cTn id="174" fill="hold">
                            <p:stCondLst>
                              <p:cond delay="7100"/>
                            </p:stCondLst>
                            <p:childTnLst>
                              <p:par>
                                <p:cTn id="175" presetClass="entr" nodeType="afterEffect" presetSubtype="4" presetID="2" grpId="35" fill="hold">
                                  <p:stCondLst>
                                    <p:cond delay="0"/>
                                  </p:stCondLst>
                                  <p:iterate type="el" backwards="0">
                                    <p:tmAbs val="0"/>
                                  </p:iterate>
                                  <p:childTnLst>
                                    <p:set>
                                      <p:cBhvr>
                                        <p:cTn id="176" fill="hold"/>
                                        <p:tgtEl>
                                          <p:spTgt spid="593"/>
                                        </p:tgtEl>
                                        <p:attrNameLst>
                                          <p:attrName>style.visibility</p:attrName>
                                        </p:attrNameLst>
                                      </p:cBhvr>
                                      <p:to>
                                        <p:strVal val="visible"/>
                                      </p:to>
                                    </p:set>
                                    <p:anim calcmode="lin" valueType="num">
                                      <p:cBhvr>
                                        <p:cTn id="177" dur="200" fill="hold"/>
                                        <p:tgtEl>
                                          <p:spTgt spid="593"/>
                                        </p:tgtEl>
                                        <p:attrNameLst>
                                          <p:attrName>ppt_x</p:attrName>
                                        </p:attrNameLst>
                                      </p:cBhvr>
                                      <p:tavLst>
                                        <p:tav tm="0">
                                          <p:val>
                                            <p:strVal val="#ppt_x"/>
                                          </p:val>
                                        </p:tav>
                                        <p:tav tm="100000">
                                          <p:val>
                                            <p:strVal val="#ppt_x"/>
                                          </p:val>
                                        </p:tav>
                                      </p:tavLst>
                                    </p:anim>
                                    <p:anim calcmode="lin" valueType="num">
                                      <p:cBhvr>
                                        <p:cTn id="178" dur="200" fill="hold"/>
                                        <p:tgtEl>
                                          <p:spTgt spid="593"/>
                                        </p:tgtEl>
                                        <p:attrNameLst>
                                          <p:attrName>ppt_y</p:attrName>
                                        </p:attrNameLst>
                                      </p:cBhvr>
                                      <p:tavLst>
                                        <p:tav tm="0">
                                          <p:val>
                                            <p:strVal val="1+#ppt_h/2"/>
                                          </p:val>
                                        </p:tav>
                                        <p:tav tm="100000">
                                          <p:val>
                                            <p:strVal val="#ppt_y"/>
                                          </p:val>
                                        </p:tav>
                                      </p:tavLst>
                                    </p:anim>
                                  </p:childTnLst>
                                </p:cTn>
                              </p:par>
                            </p:childTnLst>
                          </p:cTn>
                        </p:par>
                        <p:par>
                          <p:cTn id="179" fill="hold">
                            <p:stCondLst>
                              <p:cond delay="7300"/>
                            </p:stCondLst>
                            <p:childTnLst>
                              <p:par>
                                <p:cTn id="180" presetClass="entr" nodeType="afterEffect" presetSubtype="4" presetID="2" grpId="36" fill="hold">
                                  <p:stCondLst>
                                    <p:cond delay="0"/>
                                  </p:stCondLst>
                                  <p:iterate type="el" backwards="0">
                                    <p:tmAbs val="0"/>
                                  </p:iterate>
                                  <p:childTnLst>
                                    <p:set>
                                      <p:cBhvr>
                                        <p:cTn id="181" fill="hold"/>
                                        <p:tgtEl>
                                          <p:spTgt spid="594"/>
                                        </p:tgtEl>
                                        <p:attrNameLst>
                                          <p:attrName>style.visibility</p:attrName>
                                        </p:attrNameLst>
                                      </p:cBhvr>
                                      <p:to>
                                        <p:strVal val="visible"/>
                                      </p:to>
                                    </p:set>
                                    <p:anim calcmode="lin" valueType="num">
                                      <p:cBhvr>
                                        <p:cTn id="182" dur="200" fill="hold"/>
                                        <p:tgtEl>
                                          <p:spTgt spid="594"/>
                                        </p:tgtEl>
                                        <p:attrNameLst>
                                          <p:attrName>ppt_x</p:attrName>
                                        </p:attrNameLst>
                                      </p:cBhvr>
                                      <p:tavLst>
                                        <p:tav tm="0">
                                          <p:val>
                                            <p:strVal val="#ppt_x"/>
                                          </p:val>
                                        </p:tav>
                                        <p:tav tm="100000">
                                          <p:val>
                                            <p:strVal val="#ppt_x"/>
                                          </p:val>
                                        </p:tav>
                                      </p:tavLst>
                                    </p:anim>
                                    <p:anim calcmode="lin" valueType="num">
                                      <p:cBhvr>
                                        <p:cTn id="183" dur="200" fill="hold"/>
                                        <p:tgtEl>
                                          <p:spTgt spid="594"/>
                                        </p:tgtEl>
                                        <p:attrNameLst>
                                          <p:attrName>ppt_y</p:attrName>
                                        </p:attrNameLst>
                                      </p:cBhvr>
                                      <p:tavLst>
                                        <p:tav tm="0">
                                          <p:val>
                                            <p:strVal val="1+#ppt_h/2"/>
                                          </p:val>
                                        </p:tav>
                                        <p:tav tm="100000">
                                          <p:val>
                                            <p:strVal val="#ppt_y"/>
                                          </p:val>
                                        </p:tav>
                                      </p:tavLst>
                                    </p:anim>
                                  </p:childTnLst>
                                </p:cTn>
                              </p:par>
                            </p:childTnLst>
                          </p:cTn>
                        </p:par>
                        <p:par>
                          <p:cTn id="184" fill="hold">
                            <p:stCondLst>
                              <p:cond delay="7500"/>
                            </p:stCondLst>
                            <p:childTnLst>
                              <p:par>
                                <p:cTn id="185" presetClass="entr" nodeType="afterEffect" presetSubtype="4" presetID="2" grpId="37" fill="hold">
                                  <p:stCondLst>
                                    <p:cond delay="0"/>
                                  </p:stCondLst>
                                  <p:iterate type="el" backwards="0">
                                    <p:tmAbs val="0"/>
                                  </p:iterate>
                                  <p:childTnLst>
                                    <p:set>
                                      <p:cBhvr>
                                        <p:cTn id="186" fill="hold"/>
                                        <p:tgtEl>
                                          <p:spTgt spid="595"/>
                                        </p:tgtEl>
                                        <p:attrNameLst>
                                          <p:attrName>style.visibility</p:attrName>
                                        </p:attrNameLst>
                                      </p:cBhvr>
                                      <p:to>
                                        <p:strVal val="visible"/>
                                      </p:to>
                                    </p:set>
                                    <p:anim calcmode="lin" valueType="num">
                                      <p:cBhvr>
                                        <p:cTn id="187" dur="200" fill="hold"/>
                                        <p:tgtEl>
                                          <p:spTgt spid="595"/>
                                        </p:tgtEl>
                                        <p:attrNameLst>
                                          <p:attrName>ppt_x</p:attrName>
                                        </p:attrNameLst>
                                      </p:cBhvr>
                                      <p:tavLst>
                                        <p:tav tm="0">
                                          <p:val>
                                            <p:strVal val="#ppt_x"/>
                                          </p:val>
                                        </p:tav>
                                        <p:tav tm="100000">
                                          <p:val>
                                            <p:strVal val="#ppt_x"/>
                                          </p:val>
                                        </p:tav>
                                      </p:tavLst>
                                    </p:anim>
                                    <p:anim calcmode="lin" valueType="num">
                                      <p:cBhvr>
                                        <p:cTn id="188" dur="200" fill="hold"/>
                                        <p:tgtEl>
                                          <p:spTgt spid="595"/>
                                        </p:tgtEl>
                                        <p:attrNameLst>
                                          <p:attrName>ppt_y</p:attrName>
                                        </p:attrNameLst>
                                      </p:cBhvr>
                                      <p:tavLst>
                                        <p:tav tm="0">
                                          <p:val>
                                            <p:strVal val="1+#ppt_h/2"/>
                                          </p:val>
                                        </p:tav>
                                        <p:tav tm="100000">
                                          <p:val>
                                            <p:strVal val="#ppt_y"/>
                                          </p:val>
                                        </p:tav>
                                      </p:tavLst>
                                    </p:anim>
                                  </p:childTnLst>
                                </p:cTn>
                              </p:par>
                            </p:childTnLst>
                          </p:cTn>
                        </p:par>
                        <p:par>
                          <p:cTn id="189" fill="hold">
                            <p:stCondLst>
                              <p:cond delay="7700"/>
                            </p:stCondLst>
                            <p:childTnLst>
                              <p:par>
                                <p:cTn id="190" presetClass="entr" nodeType="afterEffect" presetSubtype="4" presetID="2" grpId="38" fill="hold">
                                  <p:stCondLst>
                                    <p:cond delay="0"/>
                                  </p:stCondLst>
                                  <p:iterate type="el" backwards="0">
                                    <p:tmAbs val="0"/>
                                  </p:iterate>
                                  <p:childTnLst>
                                    <p:set>
                                      <p:cBhvr>
                                        <p:cTn id="191" fill="hold"/>
                                        <p:tgtEl>
                                          <p:spTgt spid="596"/>
                                        </p:tgtEl>
                                        <p:attrNameLst>
                                          <p:attrName>style.visibility</p:attrName>
                                        </p:attrNameLst>
                                      </p:cBhvr>
                                      <p:to>
                                        <p:strVal val="visible"/>
                                      </p:to>
                                    </p:set>
                                    <p:anim calcmode="lin" valueType="num">
                                      <p:cBhvr>
                                        <p:cTn id="192" dur="200" fill="hold"/>
                                        <p:tgtEl>
                                          <p:spTgt spid="596"/>
                                        </p:tgtEl>
                                        <p:attrNameLst>
                                          <p:attrName>ppt_x</p:attrName>
                                        </p:attrNameLst>
                                      </p:cBhvr>
                                      <p:tavLst>
                                        <p:tav tm="0">
                                          <p:val>
                                            <p:strVal val="#ppt_x"/>
                                          </p:val>
                                        </p:tav>
                                        <p:tav tm="100000">
                                          <p:val>
                                            <p:strVal val="#ppt_x"/>
                                          </p:val>
                                        </p:tav>
                                      </p:tavLst>
                                    </p:anim>
                                    <p:anim calcmode="lin" valueType="num">
                                      <p:cBhvr>
                                        <p:cTn id="193" dur="200" fill="hold"/>
                                        <p:tgtEl>
                                          <p:spTgt spid="596"/>
                                        </p:tgtEl>
                                        <p:attrNameLst>
                                          <p:attrName>ppt_y</p:attrName>
                                        </p:attrNameLst>
                                      </p:cBhvr>
                                      <p:tavLst>
                                        <p:tav tm="0">
                                          <p:val>
                                            <p:strVal val="1+#ppt_h/2"/>
                                          </p:val>
                                        </p:tav>
                                        <p:tav tm="100000">
                                          <p:val>
                                            <p:strVal val="#ppt_y"/>
                                          </p:val>
                                        </p:tav>
                                      </p:tavLst>
                                    </p:anim>
                                  </p:childTnLst>
                                </p:cTn>
                              </p:par>
                            </p:childTnLst>
                          </p:cTn>
                        </p:par>
                        <p:par>
                          <p:cTn id="194" fill="hold">
                            <p:stCondLst>
                              <p:cond delay="7900"/>
                            </p:stCondLst>
                            <p:childTnLst>
                              <p:par>
                                <p:cTn id="195" presetClass="entr" nodeType="afterEffect" presetSubtype="4" presetID="2" grpId="39" fill="hold">
                                  <p:stCondLst>
                                    <p:cond delay="0"/>
                                  </p:stCondLst>
                                  <p:iterate type="el" backwards="0">
                                    <p:tmAbs val="0"/>
                                  </p:iterate>
                                  <p:childTnLst>
                                    <p:set>
                                      <p:cBhvr>
                                        <p:cTn id="196" fill="hold"/>
                                        <p:tgtEl>
                                          <p:spTgt spid="597"/>
                                        </p:tgtEl>
                                        <p:attrNameLst>
                                          <p:attrName>style.visibility</p:attrName>
                                        </p:attrNameLst>
                                      </p:cBhvr>
                                      <p:to>
                                        <p:strVal val="visible"/>
                                      </p:to>
                                    </p:set>
                                    <p:anim calcmode="lin" valueType="num">
                                      <p:cBhvr>
                                        <p:cTn id="197" dur="200" fill="hold"/>
                                        <p:tgtEl>
                                          <p:spTgt spid="597"/>
                                        </p:tgtEl>
                                        <p:attrNameLst>
                                          <p:attrName>ppt_x</p:attrName>
                                        </p:attrNameLst>
                                      </p:cBhvr>
                                      <p:tavLst>
                                        <p:tav tm="0">
                                          <p:val>
                                            <p:strVal val="#ppt_x"/>
                                          </p:val>
                                        </p:tav>
                                        <p:tav tm="100000">
                                          <p:val>
                                            <p:strVal val="#ppt_x"/>
                                          </p:val>
                                        </p:tav>
                                      </p:tavLst>
                                    </p:anim>
                                    <p:anim calcmode="lin" valueType="num">
                                      <p:cBhvr>
                                        <p:cTn id="198" dur="200" fill="hold"/>
                                        <p:tgtEl>
                                          <p:spTgt spid="597"/>
                                        </p:tgtEl>
                                        <p:attrNameLst>
                                          <p:attrName>ppt_y</p:attrName>
                                        </p:attrNameLst>
                                      </p:cBhvr>
                                      <p:tavLst>
                                        <p:tav tm="0">
                                          <p:val>
                                            <p:strVal val="1+#ppt_h/2"/>
                                          </p:val>
                                        </p:tav>
                                        <p:tav tm="100000">
                                          <p:val>
                                            <p:strVal val="#ppt_y"/>
                                          </p:val>
                                        </p:tav>
                                      </p:tavLst>
                                    </p:anim>
                                  </p:childTnLst>
                                </p:cTn>
                              </p:par>
                            </p:childTnLst>
                          </p:cTn>
                        </p:par>
                        <p:par>
                          <p:cTn id="199" fill="hold">
                            <p:stCondLst>
                              <p:cond delay="8100"/>
                            </p:stCondLst>
                            <p:childTnLst>
                              <p:par>
                                <p:cTn id="200" presetClass="entr" nodeType="afterEffect" presetSubtype="4" presetID="2" grpId="40" fill="hold">
                                  <p:stCondLst>
                                    <p:cond delay="0"/>
                                  </p:stCondLst>
                                  <p:iterate type="el" backwards="0">
                                    <p:tmAbs val="0"/>
                                  </p:iterate>
                                  <p:childTnLst>
                                    <p:set>
                                      <p:cBhvr>
                                        <p:cTn id="201" fill="hold"/>
                                        <p:tgtEl>
                                          <p:spTgt spid="598"/>
                                        </p:tgtEl>
                                        <p:attrNameLst>
                                          <p:attrName>style.visibility</p:attrName>
                                        </p:attrNameLst>
                                      </p:cBhvr>
                                      <p:to>
                                        <p:strVal val="visible"/>
                                      </p:to>
                                    </p:set>
                                    <p:anim calcmode="lin" valueType="num">
                                      <p:cBhvr>
                                        <p:cTn id="202" dur="200" fill="hold"/>
                                        <p:tgtEl>
                                          <p:spTgt spid="598"/>
                                        </p:tgtEl>
                                        <p:attrNameLst>
                                          <p:attrName>ppt_x</p:attrName>
                                        </p:attrNameLst>
                                      </p:cBhvr>
                                      <p:tavLst>
                                        <p:tav tm="0">
                                          <p:val>
                                            <p:strVal val="#ppt_x"/>
                                          </p:val>
                                        </p:tav>
                                        <p:tav tm="100000">
                                          <p:val>
                                            <p:strVal val="#ppt_x"/>
                                          </p:val>
                                        </p:tav>
                                      </p:tavLst>
                                    </p:anim>
                                    <p:anim calcmode="lin" valueType="num">
                                      <p:cBhvr>
                                        <p:cTn id="203" dur="200" fill="hold"/>
                                        <p:tgtEl>
                                          <p:spTgt spid="598"/>
                                        </p:tgtEl>
                                        <p:attrNameLst>
                                          <p:attrName>ppt_y</p:attrName>
                                        </p:attrNameLst>
                                      </p:cBhvr>
                                      <p:tavLst>
                                        <p:tav tm="0">
                                          <p:val>
                                            <p:strVal val="1+#ppt_h/2"/>
                                          </p:val>
                                        </p:tav>
                                        <p:tav tm="100000">
                                          <p:val>
                                            <p:strVal val="#ppt_y"/>
                                          </p:val>
                                        </p:tav>
                                      </p:tavLst>
                                    </p:anim>
                                  </p:childTnLst>
                                </p:cTn>
                              </p:par>
                            </p:childTnLst>
                          </p:cTn>
                        </p:par>
                        <p:par>
                          <p:cTn id="204" fill="hold">
                            <p:stCondLst>
                              <p:cond delay="8300"/>
                            </p:stCondLst>
                            <p:childTnLst>
                              <p:par>
                                <p:cTn id="205" presetClass="entr" nodeType="afterEffect" presetSubtype="4" presetID="2" grpId="41" fill="hold">
                                  <p:stCondLst>
                                    <p:cond delay="0"/>
                                  </p:stCondLst>
                                  <p:iterate type="el" backwards="0">
                                    <p:tmAbs val="0"/>
                                  </p:iterate>
                                  <p:childTnLst>
                                    <p:set>
                                      <p:cBhvr>
                                        <p:cTn id="206" fill="hold"/>
                                        <p:tgtEl>
                                          <p:spTgt spid="599"/>
                                        </p:tgtEl>
                                        <p:attrNameLst>
                                          <p:attrName>style.visibility</p:attrName>
                                        </p:attrNameLst>
                                      </p:cBhvr>
                                      <p:to>
                                        <p:strVal val="visible"/>
                                      </p:to>
                                    </p:set>
                                    <p:anim calcmode="lin" valueType="num">
                                      <p:cBhvr>
                                        <p:cTn id="207" dur="200" fill="hold"/>
                                        <p:tgtEl>
                                          <p:spTgt spid="599"/>
                                        </p:tgtEl>
                                        <p:attrNameLst>
                                          <p:attrName>ppt_x</p:attrName>
                                        </p:attrNameLst>
                                      </p:cBhvr>
                                      <p:tavLst>
                                        <p:tav tm="0">
                                          <p:val>
                                            <p:strVal val="#ppt_x"/>
                                          </p:val>
                                        </p:tav>
                                        <p:tav tm="100000">
                                          <p:val>
                                            <p:strVal val="#ppt_x"/>
                                          </p:val>
                                        </p:tav>
                                      </p:tavLst>
                                    </p:anim>
                                    <p:anim calcmode="lin" valueType="num">
                                      <p:cBhvr>
                                        <p:cTn id="208" dur="200" fill="hold"/>
                                        <p:tgtEl>
                                          <p:spTgt spid="599"/>
                                        </p:tgtEl>
                                        <p:attrNameLst>
                                          <p:attrName>ppt_y</p:attrName>
                                        </p:attrNameLst>
                                      </p:cBhvr>
                                      <p:tavLst>
                                        <p:tav tm="0">
                                          <p:val>
                                            <p:strVal val="1+#ppt_h/2"/>
                                          </p:val>
                                        </p:tav>
                                        <p:tav tm="100000">
                                          <p:val>
                                            <p:strVal val="#ppt_y"/>
                                          </p:val>
                                        </p:tav>
                                      </p:tavLst>
                                    </p:anim>
                                  </p:childTnLst>
                                </p:cTn>
                              </p:par>
                            </p:childTnLst>
                          </p:cTn>
                        </p:par>
                        <p:par>
                          <p:cTn id="209" fill="hold">
                            <p:stCondLst>
                              <p:cond delay="8500"/>
                            </p:stCondLst>
                            <p:childTnLst>
                              <p:par>
                                <p:cTn id="210" presetClass="entr" nodeType="afterEffect" presetSubtype="4" presetID="2" grpId="42" fill="hold">
                                  <p:stCondLst>
                                    <p:cond delay="0"/>
                                  </p:stCondLst>
                                  <p:iterate type="el" backwards="0">
                                    <p:tmAbs val="0"/>
                                  </p:iterate>
                                  <p:childTnLst>
                                    <p:set>
                                      <p:cBhvr>
                                        <p:cTn id="211" fill="hold"/>
                                        <p:tgtEl>
                                          <p:spTgt spid="600"/>
                                        </p:tgtEl>
                                        <p:attrNameLst>
                                          <p:attrName>style.visibility</p:attrName>
                                        </p:attrNameLst>
                                      </p:cBhvr>
                                      <p:to>
                                        <p:strVal val="visible"/>
                                      </p:to>
                                    </p:set>
                                    <p:anim calcmode="lin" valueType="num">
                                      <p:cBhvr>
                                        <p:cTn id="212" dur="200" fill="hold"/>
                                        <p:tgtEl>
                                          <p:spTgt spid="600"/>
                                        </p:tgtEl>
                                        <p:attrNameLst>
                                          <p:attrName>ppt_x</p:attrName>
                                        </p:attrNameLst>
                                      </p:cBhvr>
                                      <p:tavLst>
                                        <p:tav tm="0">
                                          <p:val>
                                            <p:strVal val="#ppt_x"/>
                                          </p:val>
                                        </p:tav>
                                        <p:tav tm="100000">
                                          <p:val>
                                            <p:strVal val="#ppt_x"/>
                                          </p:val>
                                        </p:tav>
                                      </p:tavLst>
                                    </p:anim>
                                    <p:anim calcmode="lin" valueType="num">
                                      <p:cBhvr>
                                        <p:cTn id="213" dur="200" fill="hold"/>
                                        <p:tgtEl>
                                          <p:spTgt spid="600"/>
                                        </p:tgtEl>
                                        <p:attrNameLst>
                                          <p:attrName>ppt_y</p:attrName>
                                        </p:attrNameLst>
                                      </p:cBhvr>
                                      <p:tavLst>
                                        <p:tav tm="0">
                                          <p:val>
                                            <p:strVal val="1+#ppt_h/2"/>
                                          </p:val>
                                        </p:tav>
                                        <p:tav tm="100000">
                                          <p:val>
                                            <p:strVal val="#ppt_y"/>
                                          </p:val>
                                        </p:tav>
                                      </p:tavLst>
                                    </p:anim>
                                  </p:childTnLst>
                                </p:cTn>
                              </p:par>
                            </p:childTnLst>
                          </p:cTn>
                        </p:par>
                        <p:par>
                          <p:cTn id="214" fill="hold">
                            <p:stCondLst>
                              <p:cond delay="8700"/>
                            </p:stCondLst>
                            <p:childTnLst>
                              <p:par>
                                <p:cTn id="215" presetClass="entr" nodeType="afterEffect" presetSubtype="4" presetID="2" grpId="43" fill="hold">
                                  <p:stCondLst>
                                    <p:cond delay="0"/>
                                  </p:stCondLst>
                                  <p:iterate type="el" backwards="0">
                                    <p:tmAbs val="0"/>
                                  </p:iterate>
                                  <p:childTnLst>
                                    <p:set>
                                      <p:cBhvr>
                                        <p:cTn id="216" fill="hold"/>
                                        <p:tgtEl>
                                          <p:spTgt spid="601"/>
                                        </p:tgtEl>
                                        <p:attrNameLst>
                                          <p:attrName>style.visibility</p:attrName>
                                        </p:attrNameLst>
                                      </p:cBhvr>
                                      <p:to>
                                        <p:strVal val="visible"/>
                                      </p:to>
                                    </p:set>
                                    <p:anim calcmode="lin" valueType="num">
                                      <p:cBhvr>
                                        <p:cTn id="217" dur="200" fill="hold"/>
                                        <p:tgtEl>
                                          <p:spTgt spid="601"/>
                                        </p:tgtEl>
                                        <p:attrNameLst>
                                          <p:attrName>ppt_x</p:attrName>
                                        </p:attrNameLst>
                                      </p:cBhvr>
                                      <p:tavLst>
                                        <p:tav tm="0">
                                          <p:val>
                                            <p:strVal val="#ppt_x"/>
                                          </p:val>
                                        </p:tav>
                                        <p:tav tm="100000">
                                          <p:val>
                                            <p:strVal val="#ppt_x"/>
                                          </p:val>
                                        </p:tav>
                                      </p:tavLst>
                                    </p:anim>
                                    <p:anim calcmode="lin" valueType="num">
                                      <p:cBhvr>
                                        <p:cTn id="218" dur="200" fill="hold"/>
                                        <p:tgtEl>
                                          <p:spTgt spid="601"/>
                                        </p:tgtEl>
                                        <p:attrNameLst>
                                          <p:attrName>ppt_y</p:attrName>
                                        </p:attrNameLst>
                                      </p:cBhvr>
                                      <p:tavLst>
                                        <p:tav tm="0">
                                          <p:val>
                                            <p:strVal val="1+#ppt_h/2"/>
                                          </p:val>
                                        </p:tav>
                                        <p:tav tm="100000">
                                          <p:val>
                                            <p:strVal val="#ppt_y"/>
                                          </p:val>
                                        </p:tav>
                                      </p:tavLst>
                                    </p:anim>
                                  </p:childTnLst>
                                </p:cTn>
                              </p:par>
                            </p:childTnLst>
                          </p:cTn>
                        </p:par>
                        <p:par>
                          <p:cTn id="219" fill="hold">
                            <p:stCondLst>
                              <p:cond delay="8900"/>
                            </p:stCondLst>
                            <p:childTnLst>
                              <p:par>
                                <p:cTn id="220" presetClass="entr" nodeType="afterEffect" presetSubtype="4" presetID="2" grpId="44" fill="hold">
                                  <p:stCondLst>
                                    <p:cond delay="0"/>
                                  </p:stCondLst>
                                  <p:iterate type="el" backwards="0">
                                    <p:tmAbs val="0"/>
                                  </p:iterate>
                                  <p:childTnLst>
                                    <p:set>
                                      <p:cBhvr>
                                        <p:cTn id="221" fill="hold"/>
                                        <p:tgtEl>
                                          <p:spTgt spid="602"/>
                                        </p:tgtEl>
                                        <p:attrNameLst>
                                          <p:attrName>style.visibility</p:attrName>
                                        </p:attrNameLst>
                                      </p:cBhvr>
                                      <p:to>
                                        <p:strVal val="visible"/>
                                      </p:to>
                                    </p:set>
                                    <p:anim calcmode="lin" valueType="num">
                                      <p:cBhvr>
                                        <p:cTn id="222" dur="200" fill="hold"/>
                                        <p:tgtEl>
                                          <p:spTgt spid="602"/>
                                        </p:tgtEl>
                                        <p:attrNameLst>
                                          <p:attrName>ppt_x</p:attrName>
                                        </p:attrNameLst>
                                      </p:cBhvr>
                                      <p:tavLst>
                                        <p:tav tm="0">
                                          <p:val>
                                            <p:strVal val="#ppt_x"/>
                                          </p:val>
                                        </p:tav>
                                        <p:tav tm="100000">
                                          <p:val>
                                            <p:strVal val="#ppt_x"/>
                                          </p:val>
                                        </p:tav>
                                      </p:tavLst>
                                    </p:anim>
                                    <p:anim calcmode="lin" valueType="num">
                                      <p:cBhvr>
                                        <p:cTn id="223" dur="200" fill="hold"/>
                                        <p:tgtEl>
                                          <p:spTgt spid="602"/>
                                        </p:tgtEl>
                                        <p:attrNameLst>
                                          <p:attrName>ppt_y</p:attrName>
                                        </p:attrNameLst>
                                      </p:cBhvr>
                                      <p:tavLst>
                                        <p:tav tm="0">
                                          <p:val>
                                            <p:strVal val="1+#ppt_h/2"/>
                                          </p:val>
                                        </p:tav>
                                        <p:tav tm="100000">
                                          <p:val>
                                            <p:strVal val="#ppt_y"/>
                                          </p:val>
                                        </p:tav>
                                      </p:tavLst>
                                    </p:anim>
                                  </p:childTnLst>
                                </p:cTn>
                              </p:par>
                            </p:childTnLst>
                          </p:cTn>
                        </p:par>
                        <p:par>
                          <p:cTn id="224" fill="hold">
                            <p:stCondLst>
                              <p:cond delay="9100"/>
                            </p:stCondLst>
                            <p:childTnLst>
                              <p:par>
                                <p:cTn id="225" presetClass="entr" nodeType="afterEffect" presetSubtype="4" presetID="2" grpId="45" fill="hold">
                                  <p:stCondLst>
                                    <p:cond delay="0"/>
                                  </p:stCondLst>
                                  <p:iterate type="el" backwards="0">
                                    <p:tmAbs val="0"/>
                                  </p:iterate>
                                  <p:childTnLst>
                                    <p:set>
                                      <p:cBhvr>
                                        <p:cTn id="226" fill="hold"/>
                                        <p:tgtEl>
                                          <p:spTgt spid="603"/>
                                        </p:tgtEl>
                                        <p:attrNameLst>
                                          <p:attrName>style.visibility</p:attrName>
                                        </p:attrNameLst>
                                      </p:cBhvr>
                                      <p:to>
                                        <p:strVal val="visible"/>
                                      </p:to>
                                    </p:set>
                                    <p:anim calcmode="lin" valueType="num">
                                      <p:cBhvr>
                                        <p:cTn id="227" dur="200" fill="hold"/>
                                        <p:tgtEl>
                                          <p:spTgt spid="603"/>
                                        </p:tgtEl>
                                        <p:attrNameLst>
                                          <p:attrName>ppt_x</p:attrName>
                                        </p:attrNameLst>
                                      </p:cBhvr>
                                      <p:tavLst>
                                        <p:tav tm="0">
                                          <p:val>
                                            <p:strVal val="#ppt_x"/>
                                          </p:val>
                                        </p:tav>
                                        <p:tav tm="100000">
                                          <p:val>
                                            <p:strVal val="#ppt_x"/>
                                          </p:val>
                                        </p:tav>
                                      </p:tavLst>
                                    </p:anim>
                                    <p:anim calcmode="lin" valueType="num">
                                      <p:cBhvr>
                                        <p:cTn id="228" dur="200" fill="hold"/>
                                        <p:tgtEl>
                                          <p:spTgt spid="6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1" grpId="13"/>
      <p:bldP build="whole" bldLvl="1" animBg="1" rev="0" advAuto="0" spid="600" grpId="42"/>
      <p:bldP build="whole" bldLvl="1" animBg="1" rev="0" advAuto="0" spid="593" grpId="35"/>
      <p:bldP build="whole" bldLvl="1" animBg="1" rev="0" advAuto="0" spid="586" grpId="28"/>
      <p:bldP build="whole" bldLvl="1" animBg="1" rev="0" advAuto="0" spid="564" grpId="6"/>
      <p:bldP build="whole" bldLvl="1" animBg="1" rev="0" advAuto="0" spid="559" grpId="1"/>
      <p:bldP build="whole" bldLvl="1" animBg="1" rev="0" advAuto="0" spid="579" grpId="21"/>
      <p:bldP build="whole" bldLvl="1" animBg="1" rev="0" advAuto="0" spid="572" grpId="14"/>
      <p:bldP build="whole" bldLvl="1" animBg="1" rev="0" advAuto="0" spid="601" grpId="43"/>
      <p:bldP build="whole" bldLvl="1" animBg="1" rev="0" advAuto="0" spid="594" grpId="36"/>
      <p:bldP build="whole" bldLvl="1" animBg="1" rev="0" advAuto="0" spid="587" grpId="29"/>
      <p:bldP build="whole" bldLvl="1" animBg="1" rev="0" advAuto="0" spid="580" grpId="22"/>
      <p:bldP build="whole" bldLvl="1" animBg="1" rev="0" advAuto="0" spid="573" grpId="15"/>
      <p:bldP build="whole" bldLvl="1" animBg="1" rev="0" advAuto="0" spid="569" grpId="11"/>
      <p:bldP build="whole" bldLvl="1" animBg="1" rev="0" advAuto="0" spid="602" grpId="44"/>
      <p:bldP build="whole" bldLvl="1" animBg="1" rev="0" advAuto="0" spid="595" grpId="37"/>
      <p:bldP build="whole" bldLvl="1" animBg="1" rev="0" advAuto="0" spid="565" grpId="7"/>
      <p:bldP build="whole" bldLvl="1" animBg="1" rev="0" advAuto="0" spid="581" grpId="23"/>
      <p:bldP build="whole" bldLvl="1" animBg="1" rev="0" advAuto="0" spid="574" grpId="16"/>
      <p:bldP build="whole" bldLvl="1" animBg="1" rev="0" advAuto="0" spid="588" grpId="30"/>
      <p:bldP build="whole" bldLvl="1" animBg="1" rev="0" advAuto="0" spid="603" grpId="45"/>
      <p:bldP build="whole" bldLvl="1" animBg="1" rev="0" advAuto="0" spid="596" grpId="38"/>
      <p:bldP build="whole" bldLvl="1" animBg="1" rev="0" advAuto="0" spid="566" grpId="8"/>
      <p:bldP build="whole" bldLvl="1" animBg="1" rev="0" advAuto="0" spid="582" grpId="24"/>
      <p:bldP build="whole" bldLvl="1" animBg="1" rev="0" advAuto="0" spid="560" grpId="2"/>
      <p:bldP build="whole" bldLvl="1" animBg="1" rev="0" advAuto="0" spid="575" grpId="17"/>
      <p:bldP build="whole" bldLvl="1" animBg="1" rev="0" advAuto="0" spid="589" grpId="31"/>
      <p:bldP build="whole" bldLvl="1" animBg="1" rev="0" advAuto="0" spid="597" grpId="39"/>
      <p:bldP build="whole" bldLvl="1" animBg="1" rev="0" advAuto="0" spid="590" grpId="32"/>
      <p:bldP build="whole" bldLvl="1" animBg="1" rev="0" advAuto="0" spid="583" grpId="25"/>
      <p:bldP build="whole" bldLvl="1" animBg="1" rev="0" advAuto="0" spid="561" grpId="3"/>
      <p:bldP build="whole" bldLvl="1" animBg="1" rev="0" advAuto="0" spid="576" grpId="18"/>
      <p:bldP build="whole" bldLvl="1" animBg="1" rev="0" advAuto="0" spid="567" grpId="9"/>
      <p:bldP build="whole" bldLvl="1" animBg="1" rev="0" advAuto="0" spid="598" grpId="40"/>
      <p:bldP build="whole" bldLvl="1" animBg="1" rev="0" advAuto="0" spid="591" grpId="33"/>
      <p:bldP build="whole" bldLvl="1" animBg="1" rev="0" advAuto="0" spid="584" grpId="26"/>
      <p:bldP build="whole" bldLvl="1" animBg="1" rev="0" advAuto="0" spid="562" grpId="4"/>
      <p:bldP build="whole" bldLvl="1" animBg="1" rev="0" advAuto="0" spid="577" grpId="19"/>
      <p:bldP build="whole" bldLvl="1" animBg="1" rev="0" advAuto="0" spid="570" grpId="12"/>
      <p:bldP build="whole" bldLvl="1" animBg="1" rev="0" advAuto="0" spid="568" grpId="10"/>
      <p:bldP build="whole" bldLvl="1" animBg="1" rev="0" advAuto="0" spid="599" grpId="41"/>
      <p:bldP build="whole" bldLvl="1" animBg="1" rev="0" advAuto="0" spid="592" grpId="34"/>
      <p:bldP build="whole" bldLvl="1" animBg="1" rev="0" advAuto="0" spid="585" grpId="27"/>
      <p:bldP build="whole" bldLvl="1" animBg="1" rev="0" advAuto="0" spid="563" grpId="5"/>
      <p:bldP build="whole" bldLvl="1" animBg="1" rev="0" advAuto="0" spid="578" grpId="20"/>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lide Number"/>
          <p:cNvSpPr txBox="1"/>
          <p:nvPr>
            <p:ph type="sldNum" sz="quarter" idx="2"/>
          </p:nvPr>
        </p:nvSpPr>
        <p:spPr>
          <a:xfrm rot="16200000">
            <a:off x="241996" y="12510200"/>
            <a:ext cx="413828"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606" name="FIN"/>
          <p:cNvSpPr txBox="1"/>
          <p:nvPr/>
        </p:nvSpPr>
        <p:spPr>
          <a:xfrm>
            <a:off x="10589525" y="338885"/>
            <a:ext cx="3192250" cy="242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b="1" sz="15900">
                <a:solidFill>
                  <a:schemeClr val="accent1"/>
                </a:solidFill>
              </a:defRPr>
            </a:lvl1pPr>
          </a:lstStyle>
          <a:p>
            <a:pPr/>
            <a:r>
              <a:t>FIN</a:t>
            </a:r>
          </a:p>
        </p:txBody>
      </p:sp>
      <p:sp>
        <p:nvSpPr>
          <p:cNvPr id="607" name="Rectangle"/>
          <p:cNvSpPr/>
          <p:nvPr/>
        </p:nvSpPr>
        <p:spPr>
          <a:xfrm>
            <a:off x="8620449" y="5894291"/>
            <a:ext cx="7055189" cy="5976274"/>
          </a:xfrm>
          <a:prstGeom prst="rect">
            <a:avLst/>
          </a:prstGeom>
          <a:solidFill>
            <a:srgbClr val="7C7C7C"/>
          </a:solidFill>
          <a:ln w="12700">
            <a:miter lim="400000"/>
          </a:ln>
          <a:effectLst>
            <a:outerShdw sx="100000" sy="100000" kx="0" ky="0" algn="b" rotWithShape="0" blurRad="190500" dist="63500" dir="2700000">
              <a:srgbClr val="000000">
                <a:alpha val="5000"/>
              </a:srgbClr>
            </a:outerShdw>
          </a:effectLst>
        </p:spPr>
        <p:txBody>
          <a:bodyPr lIns="45719" rIns="45719" anchor="ctr"/>
          <a:lstStyle/>
          <a:p>
            <a:pPr algn="ctr">
              <a:defRPr>
                <a:solidFill>
                  <a:srgbClr val="F8F8F8"/>
                </a:solidFill>
              </a:defRPr>
            </a:pPr>
          </a:p>
        </p:txBody>
      </p:sp>
      <p:sp>
        <p:nvSpPr>
          <p:cNvPr id="608" name="Circle"/>
          <p:cNvSpPr/>
          <p:nvPr/>
        </p:nvSpPr>
        <p:spPr>
          <a:xfrm>
            <a:off x="9768147" y="3744116"/>
            <a:ext cx="4759793" cy="4759793"/>
          </a:xfrm>
          <a:prstGeom prst="ellipse">
            <a:avLst/>
          </a:prstGeom>
          <a:blipFill>
            <a:blip r:embed="rId2"/>
            <a:stretch>
              <a:fillRect/>
            </a:stretch>
          </a:blipFill>
          <a:ln w="12700">
            <a:miter lim="400000"/>
          </a:ln>
        </p:spPr>
        <p:txBody>
          <a:bodyPr lIns="45719" rIns="45719" anchor="ctr"/>
          <a:lstStyle/>
          <a:p>
            <a:pPr algn="ctr">
              <a:defRPr>
                <a:solidFill>
                  <a:srgbClr val="F8F8F8"/>
                </a:solidFill>
              </a:defRPr>
            </a:pPr>
          </a:p>
        </p:txBody>
      </p:sp>
      <p:sp>
        <p:nvSpPr>
          <p:cNvPr id="609" name="JOHNNY XMAS"/>
          <p:cNvSpPr txBox="1"/>
          <p:nvPr/>
        </p:nvSpPr>
        <p:spPr>
          <a:xfrm>
            <a:off x="9414368" y="8632818"/>
            <a:ext cx="5467351"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5600">
                <a:latin typeface="Century Gothic"/>
                <a:ea typeface="Century Gothic"/>
                <a:cs typeface="Century Gothic"/>
                <a:sym typeface="Century Gothic"/>
              </a:defRPr>
            </a:lvl1pPr>
          </a:lstStyle>
          <a:p>
            <a:pPr/>
            <a:r>
              <a:t>JOHNNY XMAS</a:t>
            </a:r>
          </a:p>
        </p:txBody>
      </p:sp>
      <p:sp>
        <p:nvSpPr>
          <p:cNvPr id="610" name="DIRECTOR…"/>
          <p:cNvSpPr txBox="1"/>
          <p:nvPr/>
        </p:nvSpPr>
        <p:spPr>
          <a:xfrm>
            <a:off x="8469741" y="9448144"/>
            <a:ext cx="7356606"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3400">
                <a:solidFill>
                  <a:schemeClr val="accent1">
                    <a:lumOff val="8431"/>
                  </a:schemeClr>
                </a:solidFill>
                <a:latin typeface="Century Gothic"/>
                <a:ea typeface="Century Gothic"/>
                <a:cs typeface="Century Gothic"/>
                <a:sym typeface="Century Gothic"/>
              </a:defRPr>
            </a:pPr>
            <a:r>
              <a:t>DIRECTOR</a:t>
            </a:r>
          </a:p>
          <a:p>
            <a:pPr algn="ctr">
              <a:defRPr b="1" sz="3400">
                <a:solidFill>
                  <a:schemeClr val="accent1">
                    <a:lumOff val="8431"/>
                  </a:schemeClr>
                </a:solidFill>
                <a:latin typeface="Century Gothic"/>
                <a:ea typeface="Century Gothic"/>
                <a:cs typeface="Century Gothic"/>
                <a:sym typeface="Century Gothic"/>
              </a:defRPr>
            </a:pPr>
            <a:r>
              <a:t> @GrimmCyber || GRIMM.RIP</a:t>
            </a:r>
          </a:p>
        </p:txBody>
      </p:sp>
      <p:sp>
        <p:nvSpPr>
          <p:cNvPr id="611" name="@J0hnnyXm4s"/>
          <p:cNvSpPr txBox="1"/>
          <p:nvPr/>
        </p:nvSpPr>
        <p:spPr>
          <a:xfrm>
            <a:off x="9414368" y="10430329"/>
            <a:ext cx="5467351"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5600">
                <a:latin typeface="Century Gothic"/>
                <a:ea typeface="Century Gothic"/>
                <a:cs typeface="Century Gothic"/>
                <a:sym typeface="Century Gothic"/>
              </a:defRPr>
            </a:lvl1pPr>
          </a:lstStyle>
          <a:p>
            <a:pPr/>
            <a:r>
              <a:t>@J0hnnyXm4s</a:t>
            </a:r>
          </a:p>
        </p:txBody>
      </p:sp>
      <p:sp>
        <p:nvSpPr>
          <p:cNvPr id="612" name="By Johnny Xmas - linktr.ee/johnnyxmas"/>
          <p:cNvSpPr txBox="1"/>
          <p:nvPr/>
        </p:nvSpPr>
        <p:spPr>
          <a:xfrm>
            <a:off x="2443519" y="12847556"/>
            <a:ext cx="19484261"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900">
                <a:solidFill>
                  <a:schemeClr val="accent3"/>
                </a:solidFill>
                <a:latin typeface="Century Gothic"/>
                <a:ea typeface="Century Gothic"/>
                <a:cs typeface="Century Gothic"/>
                <a:sym typeface="Century Gothic"/>
              </a:defRPr>
            </a:lvl1pPr>
          </a:lstStyle>
          <a:p>
            <a:pPr/>
            <a:r>
              <a:t>By Johnny Xmas - linktr.ee/johnnyxmas</a:t>
            </a:r>
          </a:p>
        </p:txBody>
      </p:sp>
      <p:sp>
        <p:nvSpPr>
          <p:cNvPr id="613" name="grimm.rip"/>
          <p:cNvSpPr txBox="1"/>
          <p:nvPr/>
        </p:nvSpPr>
        <p:spPr>
          <a:xfrm>
            <a:off x="20299125" y="2055954"/>
            <a:ext cx="4933248"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900">
                <a:solidFill>
                  <a:schemeClr val="accent3"/>
                </a:solidFill>
                <a:latin typeface="Century Gothic"/>
                <a:ea typeface="Century Gothic"/>
                <a:cs typeface="Century Gothic"/>
                <a:sym typeface="Century Gothic"/>
              </a:defRPr>
            </a:lvl1pPr>
          </a:lstStyle>
          <a:p>
            <a:pPr/>
            <a:r>
              <a:t>grimm.rip</a:t>
            </a:r>
          </a:p>
        </p:txBody>
      </p:sp>
      <p:pic>
        <p:nvPicPr>
          <p:cNvPr id="614" name="grimm_final_logo_shadow_PNG.png" descr="grimm_final_logo_shadow_PNG.png"/>
          <p:cNvPicPr>
            <a:picLocks noChangeAspect="1"/>
          </p:cNvPicPr>
          <p:nvPr/>
        </p:nvPicPr>
        <p:blipFill>
          <a:blip r:embed="rId3">
            <a:extLst/>
          </a:blip>
          <a:stretch>
            <a:fillRect/>
          </a:stretch>
        </p:blipFill>
        <p:spPr>
          <a:xfrm>
            <a:off x="19301108" y="66480"/>
            <a:ext cx="4933248" cy="215829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609"/>
                                        </p:tgtEl>
                                        <p:attrNameLst>
                                          <p:attrName>style.visibility</p:attrName>
                                        </p:attrNameLst>
                                      </p:cBhvr>
                                      <p:to>
                                        <p:strVal val="visible"/>
                                      </p:to>
                                    </p:set>
                                    <p:anim calcmode="lin" valueType="num">
                                      <p:cBhvr>
                                        <p:cTn id="7" dur="500" fill="hold"/>
                                        <p:tgtEl>
                                          <p:spTgt spid="609"/>
                                        </p:tgtEl>
                                        <p:attrNameLst>
                                          <p:attrName>ppt_x</p:attrName>
                                        </p:attrNameLst>
                                      </p:cBhvr>
                                      <p:tavLst>
                                        <p:tav tm="0">
                                          <p:val>
                                            <p:strVal val="#ppt_x"/>
                                          </p:val>
                                        </p:tav>
                                        <p:tav tm="100000">
                                          <p:val>
                                            <p:strVal val="#ppt_x"/>
                                          </p:val>
                                        </p:tav>
                                      </p:tavLst>
                                    </p:anim>
                                    <p:anim calcmode="lin" valueType="num">
                                      <p:cBhvr>
                                        <p:cTn id="8" dur="500" fill="hold"/>
                                        <p:tgtEl>
                                          <p:spTgt spid="60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Class="entr" nodeType="afterEffect" presetSubtype="1" presetID="2" grpId="2" fill="hold">
                                  <p:stCondLst>
                                    <p:cond delay="0"/>
                                  </p:stCondLst>
                                  <p:iterate type="el" backwards="0">
                                    <p:tmAbs val="0"/>
                                  </p:iterate>
                                  <p:childTnLst>
                                    <p:set>
                                      <p:cBhvr>
                                        <p:cTn id="11" fill="hold"/>
                                        <p:tgtEl>
                                          <p:spTgt spid="610"/>
                                        </p:tgtEl>
                                        <p:attrNameLst>
                                          <p:attrName>style.visibility</p:attrName>
                                        </p:attrNameLst>
                                      </p:cBhvr>
                                      <p:to>
                                        <p:strVal val="visible"/>
                                      </p:to>
                                    </p:set>
                                    <p:anim calcmode="lin" valueType="num">
                                      <p:cBhvr>
                                        <p:cTn id="12" dur="500" fill="hold"/>
                                        <p:tgtEl>
                                          <p:spTgt spid="610"/>
                                        </p:tgtEl>
                                        <p:attrNameLst>
                                          <p:attrName>ppt_x</p:attrName>
                                        </p:attrNameLst>
                                      </p:cBhvr>
                                      <p:tavLst>
                                        <p:tav tm="0">
                                          <p:val>
                                            <p:strVal val="#ppt_x"/>
                                          </p:val>
                                        </p:tav>
                                        <p:tav tm="100000">
                                          <p:val>
                                            <p:strVal val="#ppt_x"/>
                                          </p:val>
                                        </p:tav>
                                      </p:tavLst>
                                    </p:anim>
                                    <p:anim calcmode="lin" valueType="num">
                                      <p:cBhvr>
                                        <p:cTn id="13" dur="500" fill="hold"/>
                                        <p:tgtEl>
                                          <p:spTgt spid="6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Class="entr" nodeType="afterEffect" presetSubtype="1" presetID="2" grpId="3" fill="hold">
                                  <p:stCondLst>
                                    <p:cond delay="0"/>
                                  </p:stCondLst>
                                  <p:iterate type="el" backwards="0">
                                    <p:tmAbs val="0"/>
                                  </p:iterate>
                                  <p:childTnLst>
                                    <p:set>
                                      <p:cBhvr>
                                        <p:cTn id="16" fill="hold"/>
                                        <p:tgtEl>
                                          <p:spTgt spid="608"/>
                                        </p:tgtEl>
                                        <p:attrNameLst>
                                          <p:attrName>style.visibility</p:attrName>
                                        </p:attrNameLst>
                                      </p:cBhvr>
                                      <p:to>
                                        <p:strVal val="visible"/>
                                      </p:to>
                                    </p:set>
                                    <p:anim calcmode="lin" valueType="num">
                                      <p:cBhvr>
                                        <p:cTn id="17" dur="500" fill="hold"/>
                                        <p:tgtEl>
                                          <p:spTgt spid="608"/>
                                        </p:tgtEl>
                                        <p:attrNameLst>
                                          <p:attrName>ppt_x</p:attrName>
                                        </p:attrNameLst>
                                      </p:cBhvr>
                                      <p:tavLst>
                                        <p:tav tm="0">
                                          <p:val>
                                            <p:strVal val="#ppt_x"/>
                                          </p:val>
                                        </p:tav>
                                        <p:tav tm="100000">
                                          <p:val>
                                            <p:strVal val="#ppt_x"/>
                                          </p:val>
                                        </p:tav>
                                      </p:tavLst>
                                    </p:anim>
                                    <p:anim calcmode="lin" valueType="num">
                                      <p:cBhvr>
                                        <p:cTn id="18" dur="500" fill="hold"/>
                                        <p:tgtEl>
                                          <p:spTgt spid="60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607"/>
                                        </p:tgtEl>
                                        <p:attrNameLst>
                                          <p:attrName>style.visibility</p:attrName>
                                        </p:attrNameLst>
                                      </p:cBhvr>
                                      <p:to>
                                        <p:strVal val="visible"/>
                                      </p:to>
                                    </p:set>
                                    <p:anim calcmode="lin" valueType="num">
                                      <p:cBhvr>
                                        <p:cTn id="22" dur="500" fill="hold"/>
                                        <p:tgtEl>
                                          <p:spTgt spid="607"/>
                                        </p:tgtEl>
                                        <p:attrNameLst>
                                          <p:attrName>ppt_x</p:attrName>
                                        </p:attrNameLst>
                                      </p:cBhvr>
                                      <p:tavLst>
                                        <p:tav tm="0">
                                          <p:val>
                                            <p:strVal val="#ppt_x"/>
                                          </p:val>
                                        </p:tav>
                                        <p:tav tm="100000">
                                          <p:val>
                                            <p:strVal val="#ppt_x"/>
                                          </p:val>
                                        </p:tav>
                                      </p:tavLst>
                                    </p:anim>
                                    <p:anim calcmode="lin" valueType="num">
                                      <p:cBhvr>
                                        <p:cTn id="23" dur="500" fill="hold"/>
                                        <p:tgtEl>
                                          <p:spTgt spid="60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Class="entr" nodeType="afterEffect" presetSubtype="1" presetID="2" grpId="5" fill="hold">
                                  <p:stCondLst>
                                    <p:cond delay="0"/>
                                  </p:stCondLst>
                                  <p:iterate type="el" backwards="0">
                                    <p:tmAbs val="0"/>
                                  </p:iterate>
                                  <p:childTnLst>
                                    <p:set>
                                      <p:cBhvr>
                                        <p:cTn id="26" fill="hold"/>
                                        <p:tgtEl>
                                          <p:spTgt spid="611"/>
                                        </p:tgtEl>
                                        <p:attrNameLst>
                                          <p:attrName>style.visibility</p:attrName>
                                        </p:attrNameLst>
                                      </p:cBhvr>
                                      <p:to>
                                        <p:strVal val="visible"/>
                                      </p:to>
                                    </p:set>
                                    <p:anim calcmode="lin" valueType="num">
                                      <p:cBhvr>
                                        <p:cTn id="27" dur="500" fill="hold"/>
                                        <p:tgtEl>
                                          <p:spTgt spid="611"/>
                                        </p:tgtEl>
                                        <p:attrNameLst>
                                          <p:attrName>ppt_x</p:attrName>
                                        </p:attrNameLst>
                                      </p:cBhvr>
                                      <p:tavLst>
                                        <p:tav tm="0">
                                          <p:val>
                                            <p:strVal val="#ppt_x"/>
                                          </p:val>
                                        </p:tav>
                                        <p:tav tm="100000">
                                          <p:val>
                                            <p:strVal val="#ppt_x"/>
                                          </p:val>
                                        </p:tav>
                                      </p:tavLst>
                                    </p:anim>
                                    <p:anim calcmode="lin" valueType="num">
                                      <p:cBhvr>
                                        <p:cTn id="28" dur="500" fill="hold"/>
                                        <p:tgtEl>
                                          <p:spTgt spid="611"/>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612"/>
                                        </p:tgtEl>
                                        <p:attrNameLst>
                                          <p:attrName>style.visibility</p:attrName>
                                        </p:attrNameLst>
                                      </p:cBhvr>
                                      <p:to>
                                        <p:strVal val="visible"/>
                                      </p:to>
                                    </p:set>
                                    <p:anim calcmode="lin" valueType="num">
                                      <p:cBhvr>
                                        <p:cTn id="32" dur="500" fill="hold"/>
                                        <p:tgtEl>
                                          <p:spTgt spid="612"/>
                                        </p:tgtEl>
                                        <p:attrNameLst>
                                          <p:attrName>ppt_x</p:attrName>
                                        </p:attrNameLst>
                                      </p:cBhvr>
                                      <p:tavLst>
                                        <p:tav tm="0">
                                          <p:val>
                                            <p:strVal val="#ppt_x"/>
                                          </p:val>
                                        </p:tav>
                                        <p:tav tm="100000">
                                          <p:val>
                                            <p:strVal val="#ppt_x"/>
                                          </p:val>
                                        </p:tav>
                                      </p:tavLst>
                                    </p:anim>
                                    <p:anim calcmode="lin" valueType="num">
                                      <p:cBhvr>
                                        <p:cTn id="33" dur="500" fill="hold"/>
                                        <p:tgtEl>
                                          <p:spTgt spid="61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Class="entr" nodeType="afterEffect" presetSubtype="4" presetID="2" grpId="7" fill="hold">
                                  <p:stCondLst>
                                    <p:cond delay="0"/>
                                  </p:stCondLst>
                                  <p:iterate type="el" backwards="0">
                                    <p:tmAbs val="0"/>
                                  </p:iterate>
                                  <p:childTnLst>
                                    <p:set>
                                      <p:cBhvr>
                                        <p:cTn id="36" fill="hold"/>
                                        <p:tgtEl>
                                          <p:spTgt spid="613"/>
                                        </p:tgtEl>
                                        <p:attrNameLst>
                                          <p:attrName>style.visibility</p:attrName>
                                        </p:attrNameLst>
                                      </p:cBhvr>
                                      <p:to>
                                        <p:strVal val="visible"/>
                                      </p:to>
                                    </p:set>
                                    <p:anim calcmode="lin" valueType="num">
                                      <p:cBhvr>
                                        <p:cTn id="37" dur="500" fill="hold"/>
                                        <p:tgtEl>
                                          <p:spTgt spid="613"/>
                                        </p:tgtEl>
                                        <p:attrNameLst>
                                          <p:attrName>ppt_x</p:attrName>
                                        </p:attrNameLst>
                                      </p:cBhvr>
                                      <p:tavLst>
                                        <p:tav tm="0">
                                          <p:val>
                                            <p:strVal val="#ppt_x"/>
                                          </p:val>
                                        </p:tav>
                                        <p:tav tm="100000">
                                          <p:val>
                                            <p:strVal val="#ppt_x"/>
                                          </p:val>
                                        </p:tav>
                                      </p:tavLst>
                                    </p:anim>
                                    <p:anim calcmode="lin" valueType="num">
                                      <p:cBhvr>
                                        <p:cTn id="38" dur="500" fill="hold"/>
                                        <p:tgtEl>
                                          <p:spTgt spid="6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9" grpId="1"/>
      <p:bldP build="whole" bldLvl="1" animBg="1" rev="0" advAuto="0" spid="613" grpId="7"/>
      <p:bldP build="whole" bldLvl="1" animBg="1" rev="0" advAuto="0" spid="607" grpId="4"/>
      <p:bldP build="whole" bldLvl="1" animBg="1" rev="0" advAuto="0" spid="611" grpId="5"/>
      <p:bldP build="whole" bldLvl="1" animBg="1" rev="0" advAuto="0" spid="610" grpId="2"/>
      <p:bldP build="whole" bldLvl="1" animBg="1" rev="0" advAuto="0" spid="612" grpId="6"/>
      <p:bldP build="whole" bldLvl="1" animBg="1" rev="0" advAuto="0" spid="608"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dsc_3674.jpg" descr="dsc_3674.jpg"/>
          <p:cNvPicPr>
            <a:picLocks noChangeAspect="1"/>
          </p:cNvPicPr>
          <p:nvPr/>
        </p:nvPicPr>
        <p:blipFill>
          <a:blip r:embed="rId3">
            <a:extLst/>
          </a:blip>
          <a:srcRect l="16886" t="7668" r="4521" b="13739"/>
          <a:stretch>
            <a:fillRect/>
          </a:stretch>
        </p:blipFill>
        <p:spPr>
          <a:xfrm>
            <a:off x="9431202" y="745052"/>
            <a:ext cx="14108049" cy="9344290"/>
          </a:xfrm>
          <a:prstGeom prst="rect">
            <a:avLst/>
          </a:prstGeom>
          <a:ln w="12700">
            <a:miter lim="400000"/>
          </a:ln>
          <a:effectLst>
            <a:outerShdw sx="100000" sy="100000" kx="0" ky="0" algn="b" rotWithShape="0" blurRad="1270000" dist="25400" dir="5400000">
              <a:srgbClr val="6BAAD0">
                <a:alpha val="60299"/>
              </a:srgbClr>
            </a:outerShdw>
          </a:effectLst>
        </p:spPr>
      </p:pic>
      <p:sp>
        <p:nvSpPr>
          <p:cNvPr id="123" name="Slide Number"/>
          <p:cNvSpPr txBox="1"/>
          <p:nvPr>
            <p:ph type="sldNum" sz="quarter" idx="2"/>
          </p:nvPr>
        </p:nvSpPr>
        <p:spPr>
          <a:xfrm rot="16200000">
            <a:off x="319418" y="12587622"/>
            <a:ext cx="258984"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124" name="How…"/>
          <p:cNvSpPr txBox="1"/>
          <p:nvPr/>
        </p:nvSpPr>
        <p:spPr>
          <a:xfrm>
            <a:off x="1749407" y="720639"/>
            <a:ext cx="7514904" cy="1182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500">
                <a:latin typeface="Century Gothic"/>
                <a:ea typeface="Century Gothic"/>
                <a:cs typeface="Century Gothic"/>
                <a:sym typeface="Century Gothic"/>
              </a:defRPr>
            </a:pPr>
            <a:r>
              <a:t>How</a:t>
            </a:r>
          </a:p>
          <a:p>
            <a:pPr>
              <a:defRPr b="1" sz="12500">
                <a:latin typeface="Century Gothic"/>
                <a:ea typeface="Century Gothic"/>
                <a:cs typeface="Century Gothic"/>
                <a:sym typeface="Century Gothic"/>
              </a:defRPr>
            </a:pPr>
            <a:r>
              <a:t>Does</a:t>
            </a:r>
          </a:p>
          <a:p>
            <a:pPr>
              <a:defRPr b="1" sz="12500">
                <a:latin typeface="Century Gothic"/>
                <a:ea typeface="Century Gothic"/>
                <a:cs typeface="Century Gothic"/>
                <a:sym typeface="Century Gothic"/>
              </a:defRPr>
            </a:pPr>
            <a:r>
              <a:t>A</a:t>
            </a:r>
          </a:p>
          <a:p>
            <a:pPr>
              <a:defRPr b="1" sz="12500" u="sng">
                <a:latin typeface="Century Gothic"/>
                <a:ea typeface="Century Gothic"/>
                <a:cs typeface="Century Gothic"/>
                <a:sym typeface="Century Gothic"/>
              </a:defRPr>
            </a:pPr>
            <a:r>
              <a:t>Defender</a:t>
            </a:r>
          </a:p>
          <a:p>
            <a:pPr>
              <a:defRPr b="1" sz="12500">
                <a:latin typeface="Century Gothic"/>
                <a:ea typeface="Century Gothic"/>
                <a:cs typeface="Century Gothic"/>
                <a:sym typeface="Century Gothic"/>
              </a:defRPr>
            </a:pPr>
            <a:r>
              <a:t>Fix </a:t>
            </a:r>
          </a:p>
          <a:p>
            <a:pPr>
              <a:defRPr b="1" sz="12500">
                <a:latin typeface="Century Gothic"/>
                <a:ea typeface="Century Gothic"/>
                <a:cs typeface="Century Gothic"/>
                <a:sym typeface="Century Gothic"/>
              </a:defRPr>
            </a:pPr>
            <a:r>
              <a:t>This?</a:t>
            </a:r>
          </a:p>
        </p:txBody>
      </p:sp>
      <p:sp>
        <p:nvSpPr>
          <p:cNvPr id="125" name="Learn how the attackers operate, and develop “defense-in-depth,” starting with this low-hanging fruit"/>
          <p:cNvSpPr txBox="1"/>
          <p:nvPr/>
        </p:nvSpPr>
        <p:spPr>
          <a:xfrm>
            <a:off x="9963425" y="10245183"/>
            <a:ext cx="13043668"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5900">
                <a:solidFill>
                  <a:schemeClr val="accent1">
                    <a:lumOff val="8431"/>
                  </a:schemeClr>
                </a:solidFill>
                <a:latin typeface="Century Gothic"/>
                <a:ea typeface="Century Gothic"/>
                <a:cs typeface="Century Gothic"/>
                <a:sym typeface="Century Gothic"/>
              </a:defRPr>
            </a:lvl1pPr>
          </a:lstStyle>
          <a:p>
            <a:pPr/>
            <a:r>
              <a:t> Learn how the attackers operate, and develop “defense-in-depth,” starting with this low-hanging fruit</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Class="entr" nodeType="afterEffect" presetSubtype="1" presetID="2" grpId="2" fill="hold">
                                  <p:stCondLst>
                                    <p:cond delay="0"/>
                                  </p:stCondLst>
                                  <p:iterate type="el" backwards="0">
                                    <p:tmAbs val="0"/>
                                  </p:iterate>
                                  <p:childTnLst>
                                    <p:set>
                                      <p:cBhvr>
                                        <p:cTn id="11" fill="hold"/>
                                        <p:tgtEl>
                                          <p:spTgt spid="125"/>
                                        </p:tgtEl>
                                        <p:attrNameLst>
                                          <p:attrName>style.visibility</p:attrName>
                                        </p:attrNameLst>
                                      </p:cBhvr>
                                      <p:to>
                                        <p:strVal val="visible"/>
                                      </p:to>
                                    </p:set>
                                    <p:anim calcmode="lin" valueType="num">
                                      <p:cBhvr>
                                        <p:cTn id="12" dur="500" fill="hold"/>
                                        <p:tgtEl>
                                          <p:spTgt spid="125"/>
                                        </p:tgtEl>
                                        <p:attrNameLst>
                                          <p:attrName>ppt_x</p:attrName>
                                        </p:attrNameLst>
                                      </p:cBhvr>
                                      <p:tavLst>
                                        <p:tav tm="0">
                                          <p:val>
                                            <p:strVal val="#ppt_x"/>
                                          </p:val>
                                        </p:tav>
                                        <p:tav tm="100000">
                                          <p:val>
                                            <p:strVal val="#ppt_x"/>
                                          </p:val>
                                        </p:tav>
                                      </p:tavLst>
                                    </p:anim>
                                    <p:anim calcmode="lin" valueType="num">
                                      <p:cBhvr>
                                        <p:cTn id="13" dur="500" fill="hold"/>
                                        <p:tgtEl>
                                          <p:spTgt spid="12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122"/>
                                        </p:tgtEl>
                                        <p:attrNameLst>
                                          <p:attrName>style.visibility</p:attrName>
                                        </p:attrNameLst>
                                      </p:cBhvr>
                                      <p:to>
                                        <p:strVal val="visible"/>
                                      </p:to>
                                    </p:set>
                                    <p:anim calcmode="lin" valueType="num">
                                      <p:cBhvr>
                                        <p:cTn id="17" dur="1000" fill="hold"/>
                                        <p:tgtEl>
                                          <p:spTgt spid="122"/>
                                        </p:tgtEl>
                                        <p:attrNameLst>
                                          <p:attrName>ppt_w</p:attrName>
                                        </p:attrNameLst>
                                      </p:cBhvr>
                                      <p:tavLst>
                                        <p:tav tm="0">
                                          <p:val>
                                            <p:fltVal val="0"/>
                                          </p:val>
                                        </p:tav>
                                        <p:tav tm="100000">
                                          <p:val>
                                            <p:strVal val="#ppt_w"/>
                                          </p:val>
                                        </p:tav>
                                      </p:tavLst>
                                    </p:anim>
                                    <p:anim calcmode="lin" valueType="num">
                                      <p:cBhvr>
                                        <p:cTn id="18" dur="1000" fill="hold"/>
                                        <p:tgtEl>
                                          <p:spTgt spid="1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 grpId="2"/>
      <p:bldP build="whole" bldLvl="1" animBg="1" rev="0" advAuto="0" spid="122" grpId="3"/>
      <p:bldP build="whole" bldLvl="1" animBg="1" rev="0" advAuto="0" spid="124"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lide Number"/>
          <p:cNvSpPr txBox="1"/>
          <p:nvPr>
            <p:ph type="sldNum" sz="quarter" idx="2"/>
          </p:nvPr>
        </p:nvSpPr>
        <p:spPr>
          <a:xfrm rot="16200000">
            <a:off x="319418" y="12587622"/>
            <a:ext cx="258984"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130" name="Shape"/>
          <p:cNvSpPr/>
          <p:nvPr/>
        </p:nvSpPr>
        <p:spPr>
          <a:xfrm>
            <a:off x="2842399" y="2044425"/>
            <a:ext cx="6248096" cy="4390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a:miter lim="400000"/>
          </a:ln>
        </p:spPr>
        <p:txBody>
          <a:bodyPr lIns="45719" rIns="45719" anchor="ctr"/>
          <a:lstStyle/>
          <a:p>
            <a:pPr>
              <a:defRPr sz="3200">
                <a:solidFill>
                  <a:srgbClr val="FFFFFF"/>
                </a:solidFill>
                <a:latin typeface="Calibri Light"/>
                <a:ea typeface="Calibri Light"/>
                <a:cs typeface="Calibri Light"/>
                <a:sym typeface="Calibri Light"/>
              </a:defRPr>
            </a:pPr>
          </a:p>
        </p:txBody>
      </p:sp>
      <p:grpSp>
        <p:nvGrpSpPr>
          <p:cNvPr id="133" name="Group"/>
          <p:cNvGrpSpPr/>
          <p:nvPr/>
        </p:nvGrpSpPr>
        <p:grpSpPr>
          <a:xfrm>
            <a:off x="9063590" y="3451537"/>
            <a:ext cx="6454325" cy="4481394"/>
            <a:chOff x="0" y="0"/>
            <a:chExt cx="6454323" cy="4481392"/>
          </a:xfrm>
        </p:grpSpPr>
        <p:sp>
          <p:nvSpPr>
            <p:cNvPr id="131" name="PENETRATION…"/>
            <p:cNvSpPr txBox="1"/>
            <p:nvPr/>
          </p:nvSpPr>
          <p:spPr>
            <a:xfrm rot="16200000">
              <a:off x="1248316" y="-174923"/>
              <a:ext cx="3830995" cy="418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nSpc>
                  <a:spcPct val="200000"/>
                </a:lnSpc>
                <a:defRPr b="1" sz="3800">
                  <a:latin typeface="Century Gothic"/>
                  <a:ea typeface="Century Gothic"/>
                  <a:cs typeface="Century Gothic"/>
                  <a:sym typeface="Century Gothic"/>
                </a:defRPr>
              </a:pPr>
              <a:r>
                <a:t>PENETRATION</a:t>
              </a:r>
            </a:p>
            <a:p>
              <a:pPr>
                <a:lnSpc>
                  <a:spcPct val="200000"/>
                </a:lnSpc>
                <a:defRPr b="1" sz="3800">
                  <a:latin typeface="Century Gothic"/>
                  <a:ea typeface="Century Gothic"/>
                  <a:cs typeface="Century Gothic"/>
                  <a:sym typeface="Century Gothic"/>
                </a:defRPr>
              </a:pPr>
              <a:r>
                <a:t>TESTING</a:t>
              </a:r>
            </a:p>
            <a:p>
              <a:pPr>
                <a:lnSpc>
                  <a:spcPct val="200000"/>
                </a:lnSpc>
                <a:defRPr b="1" sz="3800">
                  <a:latin typeface="Century Gothic"/>
                  <a:ea typeface="Century Gothic"/>
                  <a:cs typeface="Century Gothic"/>
                  <a:sym typeface="Century Gothic"/>
                </a:defRPr>
              </a:pPr>
              <a:r>
                <a:t>EXECUTION</a:t>
              </a:r>
            </a:p>
            <a:p>
              <a:pPr>
                <a:lnSpc>
                  <a:spcPct val="200000"/>
                </a:lnSpc>
                <a:defRPr b="1" sz="3800">
                  <a:latin typeface="Century Gothic"/>
                  <a:ea typeface="Century Gothic"/>
                  <a:cs typeface="Century Gothic"/>
                  <a:sym typeface="Century Gothic"/>
                </a:defRPr>
              </a:pPr>
              <a:r>
                <a:t>STANDARD</a:t>
              </a:r>
            </a:p>
          </p:txBody>
        </p:sp>
        <p:sp>
          <p:nvSpPr>
            <p:cNvPr id="132" name="http://www.pentest-standard.org/"/>
            <p:cNvSpPr txBox="1"/>
            <p:nvPr/>
          </p:nvSpPr>
          <p:spPr>
            <a:xfrm>
              <a:off x="0" y="3958152"/>
              <a:ext cx="6454324" cy="523241"/>
            </a:xfrm>
            <a:prstGeom prst="rect">
              <a:avLst/>
            </a:prstGeom>
            <a:noFill/>
            <a:ln w="254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http://www.pentest-standard.org/</a:t>
              </a:r>
            </a:p>
          </p:txBody>
        </p:sp>
      </p:grpSp>
      <p:grpSp>
        <p:nvGrpSpPr>
          <p:cNvPr id="137" name="Group"/>
          <p:cNvGrpSpPr/>
          <p:nvPr/>
        </p:nvGrpSpPr>
        <p:grpSpPr>
          <a:xfrm>
            <a:off x="4190444" y="1521"/>
            <a:ext cx="15775384" cy="11394127"/>
            <a:chOff x="0" y="0"/>
            <a:chExt cx="15775382" cy="11394125"/>
          </a:xfrm>
        </p:grpSpPr>
        <p:sp>
          <p:nvSpPr>
            <p:cNvPr id="134" name="Shape"/>
            <p:cNvSpPr/>
            <p:nvPr/>
          </p:nvSpPr>
          <p:spPr>
            <a:xfrm flipH="1" rot="17627926">
              <a:off x="427432" y="8282604"/>
              <a:ext cx="2684089" cy="2684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E7E6E6"/>
            </a:solidFill>
            <a:ln w="12700" cap="flat">
              <a:noFill/>
              <a:miter lim="400000"/>
            </a:ln>
            <a:effectLst/>
          </p:spPr>
          <p:txBody>
            <a:bodyPr wrap="square" lIns="45719" tIns="45719" rIns="45719" bIns="45719" numCol="1" anchor="ctr">
              <a:noAutofit/>
            </a:bodyPr>
            <a:lstStyle/>
            <a:p>
              <a:pPr defTabSz="457062">
                <a:defRPr sz="29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5" name="Shape"/>
            <p:cNvSpPr/>
            <p:nvPr/>
          </p:nvSpPr>
          <p:spPr>
            <a:xfrm flipH="1" rot="9892826">
              <a:off x="12787700" y="8047397"/>
              <a:ext cx="2684088" cy="2684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E7E6E6"/>
            </a:solidFill>
            <a:ln w="12700" cap="flat">
              <a:noFill/>
              <a:miter lim="400000"/>
            </a:ln>
            <a:effectLst/>
          </p:spPr>
          <p:txBody>
            <a:bodyPr wrap="square" lIns="45719" tIns="45719" rIns="45719" bIns="45719" numCol="1" anchor="ctr">
              <a:noAutofit/>
            </a:bodyPr>
            <a:lstStyle/>
            <a:p>
              <a:pPr defTabSz="457062">
                <a:defRPr sz="29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36" name="Shape"/>
            <p:cNvSpPr/>
            <p:nvPr/>
          </p:nvSpPr>
          <p:spPr>
            <a:xfrm flipH="1" rot="2916237">
              <a:off x="6536376" y="552139"/>
              <a:ext cx="2684089" cy="2684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E7E6E6"/>
            </a:solidFill>
            <a:ln w="12700" cap="flat">
              <a:noFill/>
              <a:miter lim="400000"/>
            </a:ln>
            <a:effectLst/>
          </p:spPr>
          <p:txBody>
            <a:bodyPr wrap="square" lIns="45719" tIns="45719" rIns="45719" bIns="45719" numCol="1" anchor="ctr">
              <a:noAutofit/>
            </a:bodyPr>
            <a:lstStyle/>
            <a:p>
              <a:pPr defTabSz="457062">
                <a:defRPr sz="29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144" name="Group"/>
          <p:cNvGrpSpPr/>
          <p:nvPr/>
        </p:nvGrpSpPr>
        <p:grpSpPr>
          <a:xfrm>
            <a:off x="2726585" y="2401916"/>
            <a:ext cx="19128335" cy="9362592"/>
            <a:chOff x="0" y="0"/>
            <a:chExt cx="19128333" cy="9362591"/>
          </a:xfrm>
        </p:grpSpPr>
        <p:sp>
          <p:nvSpPr>
            <p:cNvPr id="138" name="Intelligence Gathering"/>
            <p:cNvSpPr txBox="1"/>
            <p:nvPr/>
          </p:nvSpPr>
          <p:spPr>
            <a:xfrm>
              <a:off x="0" y="0"/>
              <a:ext cx="6479724" cy="764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nSpc>
                  <a:spcPct val="150000"/>
                </a:lnSpc>
                <a:defRPr b="1" sz="4400">
                  <a:solidFill>
                    <a:srgbClr val="FFFFFF"/>
                  </a:solidFill>
                  <a:latin typeface="Calibri Light"/>
                  <a:ea typeface="Calibri Light"/>
                  <a:cs typeface="Calibri Light"/>
                  <a:sym typeface="Calibri Light"/>
                </a:defRPr>
              </a:lvl1pPr>
            </a:lstStyle>
            <a:p>
              <a:pPr/>
              <a:r>
                <a:t>Intelligence Gathering</a:t>
              </a:r>
            </a:p>
          </p:txBody>
        </p:sp>
        <p:sp>
          <p:nvSpPr>
            <p:cNvPr id="139" name="Shape"/>
            <p:cNvSpPr/>
            <p:nvPr/>
          </p:nvSpPr>
          <p:spPr>
            <a:xfrm>
              <a:off x="1804341" y="1128360"/>
              <a:ext cx="2871041" cy="1768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4" y="0"/>
                  </a:moveTo>
                  <a:cubicBezTo>
                    <a:pt x="3876" y="0"/>
                    <a:pt x="0" y="9033"/>
                    <a:pt x="0" y="10447"/>
                  </a:cubicBezTo>
                  <a:cubicBezTo>
                    <a:pt x="0" y="11860"/>
                    <a:pt x="3876" y="21600"/>
                    <a:pt x="10844" y="21600"/>
                  </a:cubicBezTo>
                  <a:cubicBezTo>
                    <a:pt x="17768" y="21600"/>
                    <a:pt x="21600" y="11860"/>
                    <a:pt x="21600" y="10447"/>
                  </a:cubicBezTo>
                  <a:cubicBezTo>
                    <a:pt x="21600" y="9033"/>
                    <a:pt x="17768" y="0"/>
                    <a:pt x="10844" y="0"/>
                  </a:cubicBezTo>
                  <a:close/>
                  <a:moveTo>
                    <a:pt x="10844" y="18772"/>
                  </a:moveTo>
                  <a:cubicBezTo>
                    <a:pt x="8100" y="18772"/>
                    <a:pt x="6184" y="15316"/>
                    <a:pt x="6184" y="10447"/>
                  </a:cubicBezTo>
                  <a:cubicBezTo>
                    <a:pt x="6184" y="6205"/>
                    <a:pt x="8100" y="2042"/>
                    <a:pt x="10844" y="2042"/>
                  </a:cubicBezTo>
                  <a:cubicBezTo>
                    <a:pt x="13500" y="2042"/>
                    <a:pt x="15460" y="6205"/>
                    <a:pt x="15460" y="10447"/>
                  </a:cubicBezTo>
                  <a:cubicBezTo>
                    <a:pt x="15460" y="15316"/>
                    <a:pt x="13500" y="18772"/>
                    <a:pt x="10844" y="18772"/>
                  </a:cubicBezTo>
                  <a:close/>
                  <a:moveTo>
                    <a:pt x="10844" y="10447"/>
                  </a:moveTo>
                  <a:cubicBezTo>
                    <a:pt x="10408" y="9661"/>
                    <a:pt x="11584" y="6205"/>
                    <a:pt x="10844" y="6205"/>
                  </a:cubicBezTo>
                  <a:cubicBezTo>
                    <a:pt x="9624" y="6205"/>
                    <a:pt x="8492" y="8404"/>
                    <a:pt x="8492" y="10447"/>
                  </a:cubicBezTo>
                  <a:cubicBezTo>
                    <a:pt x="8492" y="13196"/>
                    <a:pt x="9624" y="14609"/>
                    <a:pt x="10844" y="14609"/>
                  </a:cubicBezTo>
                  <a:cubicBezTo>
                    <a:pt x="11932" y="14609"/>
                    <a:pt x="13152" y="13196"/>
                    <a:pt x="13152" y="10447"/>
                  </a:cubicBezTo>
                  <a:cubicBezTo>
                    <a:pt x="13152" y="9661"/>
                    <a:pt x="11192" y="11153"/>
                    <a:pt x="10844" y="10447"/>
                  </a:cubicBezTo>
                  <a:close/>
                </a:path>
              </a:pathLst>
            </a:custGeom>
            <a:solidFill>
              <a:srgbClr val="E7E6E6"/>
            </a:solidFill>
            <a:ln w="12700" cap="flat">
              <a:noFill/>
              <a:miter lim="400000"/>
            </a:ln>
            <a:effectLst/>
          </p:spPr>
          <p:txBody>
            <a:bodyPr wrap="square" lIns="45719" tIns="45719" rIns="45719" bIns="45719" numCol="1" anchor="ctr">
              <a:noAutofit/>
            </a:bodyPr>
            <a:lstStyle/>
            <a:p>
              <a:pPr>
                <a:defRPr>
                  <a:solidFill>
                    <a:srgbClr val="FFFFFF"/>
                  </a:solidFill>
                </a:defRPr>
              </a:pPr>
            </a:p>
          </p:txBody>
        </p:sp>
        <p:sp>
          <p:nvSpPr>
            <p:cNvPr id="140" name="c"/>
            <p:cNvSpPr/>
            <p:nvPr/>
          </p:nvSpPr>
          <p:spPr>
            <a:xfrm>
              <a:off x="8530414" y="7211721"/>
              <a:ext cx="2194201" cy="2150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92" y="0"/>
                  </a:moveTo>
                  <a:cubicBezTo>
                    <a:pt x="2308" y="0"/>
                    <a:pt x="2308" y="0"/>
                    <a:pt x="2308" y="0"/>
                  </a:cubicBezTo>
                  <a:cubicBezTo>
                    <a:pt x="740" y="0"/>
                    <a:pt x="0" y="1268"/>
                    <a:pt x="0" y="2584"/>
                  </a:cubicBezTo>
                  <a:cubicBezTo>
                    <a:pt x="0" y="16822"/>
                    <a:pt x="0" y="16822"/>
                    <a:pt x="0" y="16822"/>
                  </a:cubicBezTo>
                  <a:cubicBezTo>
                    <a:pt x="0" y="18187"/>
                    <a:pt x="740" y="19455"/>
                    <a:pt x="2308" y="19455"/>
                  </a:cubicBezTo>
                  <a:cubicBezTo>
                    <a:pt x="6576" y="19455"/>
                    <a:pt x="6576" y="19455"/>
                    <a:pt x="6576" y="19455"/>
                  </a:cubicBezTo>
                  <a:cubicBezTo>
                    <a:pt x="6576" y="16822"/>
                    <a:pt x="6576" y="16822"/>
                    <a:pt x="6576" y="16822"/>
                  </a:cubicBezTo>
                  <a:cubicBezTo>
                    <a:pt x="1916" y="16822"/>
                    <a:pt x="1916" y="16822"/>
                    <a:pt x="1916" y="16822"/>
                  </a:cubicBezTo>
                  <a:cubicBezTo>
                    <a:pt x="1916" y="6046"/>
                    <a:pt x="1916" y="6046"/>
                    <a:pt x="1916" y="6046"/>
                  </a:cubicBezTo>
                  <a:cubicBezTo>
                    <a:pt x="19292" y="6046"/>
                    <a:pt x="19292" y="6046"/>
                    <a:pt x="19292" y="6046"/>
                  </a:cubicBezTo>
                  <a:cubicBezTo>
                    <a:pt x="19292" y="16822"/>
                    <a:pt x="19292" y="16822"/>
                    <a:pt x="19292" y="16822"/>
                  </a:cubicBezTo>
                  <a:cubicBezTo>
                    <a:pt x="15024" y="16822"/>
                    <a:pt x="15024" y="16822"/>
                    <a:pt x="15024" y="16822"/>
                  </a:cubicBezTo>
                  <a:cubicBezTo>
                    <a:pt x="15024" y="19455"/>
                    <a:pt x="15024" y="19455"/>
                    <a:pt x="15024" y="19455"/>
                  </a:cubicBezTo>
                  <a:cubicBezTo>
                    <a:pt x="19292" y="19455"/>
                    <a:pt x="19292" y="19455"/>
                    <a:pt x="19292" y="19455"/>
                  </a:cubicBezTo>
                  <a:cubicBezTo>
                    <a:pt x="20468" y="19455"/>
                    <a:pt x="21600" y="18187"/>
                    <a:pt x="21600" y="16822"/>
                  </a:cubicBezTo>
                  <a:cubicBezTo>
                    <a:pt x="21600" y="2584"/>
                    <a:pt x="21600" y="2584"/>
                    <a:pt x="21600" y="2584"/>
                  </a:cubicBezTo>
                  <a:cubicBezTo>
                    <a:pt x="21600" y="1268"/>
                    <a:pt x="20468" y="0"/>
                    <a:pt x="19292" y="0"/>
                  </a:cubicBezTo>
                  <a:close/>
                  <a:moveTo>
                    <a:pt x="2700" y="3901"/>
                  </a:moveTo>
                  <a:cubicBezTo>
                    <a:pt x="2308" y="3901"/>
                    <a:pt x="1916" y="3462"/>
                    <a:pt x="1916" y="3023"/>
                  </a:cubicBezTo>
                  <a:cubicBezTo>
                    <a:pt x="1916" y="2584"/>
                    <a:pt x="2308" y="2194"/>
                    <a:pt x="2700" y="2194"/>
                  </a:cubicBezTo>
                  <a:cubicBezTo>
                    <a:pt x="3092" y="2194"/>
                    <a:pt x="3440" y="2584"/>
                    <a:pt x="3440" y="3023"/>
                  </a:cubicBezTo>
                  <a:cubicBezTo>
                    <a:pt x="3440" y="3462"/>
                    <a:pt x="3092" y="3901"/>
                    <a:pt x="2700" y="3901"/>
                  </a:cubicBezTo>
                  <a:close/>
                  <a:moveTo>
                    <a:pt x="5052" y="3901"/>
                  </a:moveTo>
                  <a:cubicBezTo>
                    <a:pt x="4660" y="3901"/>
                    <a:pt x="4224" y="3462"/>
                    <a:pt x="4224" y="3023"/>
                  </a:cubicBezTo>
                  <a:cubicBezTo>
                    <a:pt x="4224" y="2584"/>
                    <a:pt x="4660" y="2194"/>
                    <a:pt x="5052" y="2194"/>
                  </a:cubicBezTo>
                  <a:cubicBezTo>
                    <a:pt x="5400" y="2194"/>
                    <a:pt x="5748" y="2584"/>
                    <a:pt x="5748" y="3023"/>
                  </a:cubicBezTo>
                  <a:cubicBezTo>
                    <a:pt x="5748" y="3462"/>
                    <a:pt x="5400" y="3901"/>
                    <a:pt x="5052" y="3901"/>
                  </a:cubicBezTo>
                  <a:close/>
                  <a:moveTo>
                    <a:pt x="19292" y="3901"/>
                  </a:moveTo>
                  <a:cubicBezTo>
                    <a:pt x="6576" y="3901"/>
                    <a:pt x="6576" y="3901"/>
                    <a:pt x="6576" y="3901"/>
                  </a:cubicBezTo>
                  <a:cubicBezTo>
                    <a:pt x="6576" y="2584"/>
                    <a:pt x="6576" y="2584"/>
                    <a:pt x="6576" y="2584"/>
                  </a:cubicBezTo>
                  <a:cubicBezTo>
                    <a:pt x="19292" y="2584"/>
                    <a:pt x="19292" y="2584"/>
                    <a:pt x="19292" y="2584"/>
                  </a:cubicBezTo>
                  <a:lnTo>
                    <a:pt x="19292" y="3901"/>
                  </a:lnTo>
                  <a:close/>
                  <a:moveTo>
                    <a:pt x="10800" y="8630"/>
                  </a:moveTo>
                  <a:cubicBezTo>
                    <a:pt x="5400" y="14676"/>
                    <a:pt x="5400" y="14676"/>
                    <a:pt x="5400" y="14676"/>
                  </a:cubicBezTo>
                  <a:cubicBezTo>
                    <a:pt x="8884" y="14676"/>
                    <a:pt x="8884" y="14676"/>
                    <a:pt x="8884" y="14676"/>
                  </a:cubicBezTo>
                  <a:cubicBezTo>
                    <a:pt x="8884" y="21600"/>
                    <a:pt x="8884" y="21600"/>
                    <a:pt x="8884" y="21600"/>
                  </a:cubicBezTo>
                  <a:cubicBezTo>
                    <a:pt x="12716" y="21600"/>
                    <a:pt x="12716" y="21600"/>
                    <a:pt x="12716" y="21600"/>
                  </a:cubicBezTo>
                  <a:cubicBezTo>
                    <a:pt x="12716" y="14676"/>
                    <a:pt x="12716" y="14676"/>
                    <a:pt x="12716" y="14676"/>
                  </a:cubicBezTo>
                  <a:cubicBezTo>
                    <a:pt x="15808" y="14676"/>
                    <a:pt x="15808" y="14676"/>
                    <a:pt x="15808" y="14676"/>
                  </a:cubicBezTo>
                  <a:lnTo>
                    <a:pt x="10800" y="8630"/>
                  </a:lnTo>
                  <a:close/>
                </a:path>
              </a:pathLst>
            </a:custGeom>
            <a:solidFill>
              <a:srgbClr val="E7E6E6"/>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r>
                <a:t>c</a:t>
              </a:r>
            </a:p>
          </p:txBody>
        </p:sp>
        <p:sp>
          <p:nvSpPr>
            <p:cNvPr id="141" name="Post-Exploitation"/>
            <p:cNvSpPr txBox="1"/>
            <p:nvPr/>
          </p:nvSpPr>
          <p:spPr>
            <a:xfrm>
              <a:off x="12648610" y="0"/>
              <a:ext cx="6479724" cy="764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nSpc>
                  <a:spcPct val="150000"/>
                </a:lnSpc>
                <a:defRPr b="1" sz="4400">
                  <a:solidFill>
                    <a:srgbClr val="FFFFFF"/>
                  </a:solidFill>
                  <a:latin typeface="Calibri Light"/>
                  <a:ea typeface="Calibri Light"/>
                  <a:cs typeface="Calibri Light"/>
                  <a:sym typeface="Calibri Light"/>
                </a:defRPr>
              </a:lvl1pPr>
            </a:lstStyle>
            <a:p>
              <a:pPr/>
              <a:r>
                <a:t>Post-Exploitation</a:t>
              </a:r>
            </a:p>
          </p:txBody>
        </p:sp>
        <p:sp>
          <p:nvSpPr>
            <p:cNvPr id="142" name="Shape"/>
            <p:cNvSpPr/>
            <p:nvPr/>
          </p:nvSpPr>
          <p:spPr>
            <a:xfrm>
              <a:off x="14997428" y="1074465"/>
              <a:ext cx="1782090" cy="1876380"/>
            </a:xfrm>
            <a:custGeom>
              <a:avLst/>
              <a:gdLst/>
              <a:ahLst/>
              <a:cxnLst>
                <a:cxn ang="0">
                  <a:pos x="wd2" y="hd2"/>
                </a:cxn>
                <a:cxn ang="5400000">
                  <a:pos x="wd2" y="hd2"/>
                </a:cxn>
                <a:cxn ang="10800000">
                  <a:pos x="wd2" y="hd2"/>
                </a:cxn>
                <a:cxn ang="16200000">
                  <a:pos x="wd2" y="hd2"/>
                </a:cxn>
              </a:cxnLst>
              <a:rect l="0" t="0" r="r" b="b"/>
              <a:pathLst>
                <a:path w="20929" h="20825" fill="norm" stroke="1" extrusionOk="0">
                  <a:moveTo>
                    <a:pt x="18881" y="1992"/>
                  </a:moveTo>
                  <a:cubicBezTo>
                    <a:pt x="16772" y="352"/>
                    <a:pt x="14289" y="-538"/>
                    <a:pt x="13446" y="352"/>
                  </a:cubicBezTo>
                  <a:cubicBezTo>
                    <a:pt x="10541" y="3210"/>
                    <a:pt x="10541" y="3210"/>
                    <a:pt x="10541" y="3210"/>
                  </a:cubicBezTo>
                  <a:cubicBezTo>
                    <a:pt x="10119" y="3632"/>
                    <a:pt x="9744" y="5319"/>
                    <a:pt x="9744" y="6959"/>
                  </a:cubicBezTo>
                  <a:cubicBezTo>
                    <a:pt x="139" y="16470"/>
                    <a:pt x="139" y="16470"/>
                    <a:pt x="139" y="16470"/>
                  </a:cubicBezTo>
                  <a:cubicBezTo>
                    <a:pt x="-236" y="16892"/>
                    <a:pt x="139" y="18579"/>
                    <a:pt x="1404" y="19422"/>
                  </a:cubicBezTo>
                  <a:cubicBezTo>
                    <a:pt x="2669" y="20687"/>
                    <a:pt x="3934" y="21062"/>
                    <a:pt x="4356" y="20687"/>
                  </a:cubicBezTo>
                  <a:cubicBezTo>
                    <a:pt x="13867" y="11082"/>
                    <a:pt x="13867" y="11082"/>
                    <a:pt x="13867" y="11082"/>
                  </a:cubicBezTo>
                  <a:cubicBezTo>
                    <a:pt x="15507" y="11082"/>
                    <a:pt x="17194" y="10707"/>
                    <a:pt x="17616" y="10285"/>
                  </a:cubicBezTo>
                  <a:cubicBezTo>
                    <a:pt x="20521" y="7380"/>
                    <a:pt x="20521" y="7380"/>
                    <a:pt x="20521" y="7380"/>
                  </a:cubicBezTo>
                  <a:cubicBezTo>
                    <a:pt x="21364" y="6537"/>
                    <a:pt x="20942" y="4054"/>
                    <a:pt x="18881" y="1992"/>
                  </a:cubicBezTo>
                  <a:close/>
                  <a:moveTo>
                    <a:pt x="8479" y="11504"/>
                  </a:moveTo>
                  <a:cubicBezTo>
                    <a:pt x="8057" y="11082"/>
                    <a:pt x="8057" y="10285"/>
                    <a:pt x="8901" y="9864"/>
                  </a:cubicBezTo>
                  <a:cubicBezTo>
                    <a:pt x="9322" y="9020"/>
                    <a:pt x="10119" y="9020"/>
                    <a:pt x="10541" y="9442"/>
                  </a:cubicBezTo>
                  <a:cubicBezTo>
                    <a:pt x="10962" y="9864"/>
                    <a:pt x="10962" y="10707"/>
                    <a:pt x="10119" y="11082"/>
                  </a:cubicBezTo>
                  <a:cubicBezTo>
                    <a:pt x="9744" y="11925"/>
                    <a:pt x="8901" y="11925"/>
                    <a:pt x="8479" y="11504"/>
                  </a:cubicBezTo>
                  <a:close/>
                  <a:moveTo>
                    <a:pt x="16351" y="4897"/>
                  </a:moveTo>
                  <a:cubicBezTo>
                    <a:pt x="14711" y="3210"/>
                    <a:pt x="14289" y="1149"/>
                    <a:pt x="14289" y="1149"/>
                  </a:cubicBezTo>
                  <a:cubicBezTo>
                    <a:pt x="14711" y="727"/>
                    <a:pt x="16351" y="1524"/>
                    <a:pt x="18037" y="2836"/>
                  </a:cubicBezTo>
                  <a:cubicBezTo>
                    <a:pt x="19677" y="4475"/>
                    <a:pt x="20099" y="6115"/>
                    <a:pt x="19677" y="6537"/>
                  </a:cubicBezTo>
                  <a:cubicBezTo>
                    <a:pt x="19677" y="6537"/>
                    <a:pt x="17616" y="6115"/>
                    <a:pt x="16351" y="4897"/>
                  </a:cubicBezTo>
                  <a:close/>
                </a:path>
              </a:pathLst>
            </a:custGeom>
            <a:solidFill>
              <a:srgbClr val="E7E6E6"/>
            </a:solidFill>
            <a:ln w="12700" cap="flat">
              <a:noFill/>
              <a:miter lim="400000"/>
            </a:ln>
            <a:effectLst/>
          </p:spPr>
          <p:txBody>
            <a:bodyPr wrap="square" lIns="45719" tIns="45719" rIns="45719" bIns="45719" numCol="1" anchor="ctr">
              <a:noAutofit/>
            </a:bodyPr>
            <a:lstStyle/>
            <a:p>
              <a:pPr/>
            </a:p>
          </p:txBody>
        </p:sp>
        <p:sp>
          <p:nvSpPr>
            <p:cNvPr id="143" name="Exploitation"/>
            <p:cNvSpPr txBox="1"/>
            <p:nvPr/>
          </p:nvSpPr>
          <p:spPr>
            <a:xfrm>
              <a:off x="6387652" y="6084330"/>
              <a:ext cx="6479724" cy="764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nSpc>
                  <a:spcPct val="150000"/>
                </a:lnSpc>
                <a:defRPr b="1" sz="4400">
                  <a:solidFill>
                    <a:srgbClr val="FFFFFF"/>
                  </a:solidFill>
                  <a:latin typeface="Calibri Light"/>
                  <a:ea typeface="Calibri Light"/>
                  <a:cs typeface="Calibri Light"/>
                  <a:sym typeface="Calibri Light"/>
                </a:defRPr>
              </a:lvl1pPr>
            </a:lstStyle>
            <a:p>
              <a:pPr/>
              <a:r>
                <a:t>Exploitation</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44"/>
                                        </p:tgtEl>
                                        <p:attrNameLst>
                                          <p:attrName>style.visibility</p:attrName>
                                        </p:attrNameLst>
                                      </p:cBhvr>
                                      <p:to>
                                        <p:strVal val="visible"/>
                                      </p:to>
                                    </p:set>
                                    <p:anim calcmode="lin" valueType="num">
                                      <p:cBhvr>
                                        <p:cTn id="7" dur="500" fill="hold"/>
                                        <p:tgtEl>
                                          <p:spTgt spid="144"/>
                                        </p:tgtEl>
                                        <p:attrNameLst>
                                          <p:attrName>ppt_x</p:attrName>
                                        </p:attrNameLst>
                                      </p:cBhvr>
                                      <p:tavLst>
                                        <p:tav tm="0">
                                          <p:val>
                                            <p:strVal val="#ppt_x"/>
                                          </p:val>
                                        </p:tav>
                                        <p:tav tm="100000">
                                          <p:val>
                                            <p:strVal val="#ppt_x"/>
                                          </p:val>
                                        </p:tav>
                                      </p:tavLst>
                                    </p:anim>
                                    <p:anim calcmode="lin" valueType="num">
                                      <p:cBhvr>
                                        <p:cTn id="8" dur="500" fill="hold"/>
                                        <p:tgtEl>
                                          <p:spTgt spid="1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137"/>
                                        </p:tgtEl>
                                        <p:attrNameLst>
                                          <p:attrName>style.visibility</p:attrName>
                                        </p:attrNameLst>
                                      </p:cBhvr>
                                      <p:to>
                                        <p:strVal val="visible"/>
                                      </p:to>
                                    </p:set>
                                    <p:anim calcmode="lin" valueType="num">
                                      <p:cBhvr>
                                        <p:cTn id="12" dur="500" fill="hold"/>
                                        <p:tgtEl>
                                          <p:spTgt spid="137"/>
                                        </p:tgtEl>
                                        <p:attrNameLst>
                                          <p:attrName>ppt_x</p:attrName>
                                        </p:attrNameLst>
                                      </p:cBhvr>
                                      <p:tavLst>
                                        <p:tav tm="0">
                                          <p:val>
                                            <p:strVal val="0-#ppt_w/2"/>
                                          </p:val>
                                        </p:tav>
                                        <p:tav tm="100000">
                                          <p:val>
                                            <p:strVal val="#ppt_x"/>
                                          </p:val>
                                        </p:tav>
                                      </p:tavLst>
                                    </p:anim>
                                    <p:anim calcmode="lin" valueType="num">
                                      <p:cBhvr>
                                        <p:cTn id="13" dur="500" fill="hold"/>
                                        <p:tgtEl>
                                          <p:spTgt spid="13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1" presetID="2" grpId="3" fill="hold">
                                  <p:stCondLst>
                                    <p:cond delay="0"/>
                                  </p:stCondLst>
                                  <p:iterate type="el" backwards="0">
                                    <p:tmAbs val="0"/>
                                  </p:iterate>
                                  <p:childTnLst>
                                    <p:set>
                                      <p:cBhvr>
                                        <p:cTn id="16" fill="hold"/>
                                        <p:tgtEl>
                                          <p:spTgt spid="133"/>
                                        </p:tgtEl>
                                        <p:attrNameLst>
                                          <p:attrName>style.visibility</p:attrName>
                                        </p:attrNameLst>
                                      </p:cBhvr>
                                      <p:to>
                                        <p:strVal val="visible"/>
                                      </p:to>
                                    </p:set>
                                    <p:anim calcmode="lin" valueType="num">
                                      <p:cBhvr>
                                        <p:cTn id="17" dur="500" fill="hold"/>
                                        <p:tgtEl>
                                          <p:spTgt spid="133"/>
                                        </p:tgtEl>
                                        <p:attrNameLst>
                                          <p:attrName>ppt_x</p:attrName>
                                        </p:attrNameLst>
                                      </p:cBhvr>
                                      <p:tavLst>
                                        <p:tav tm="0">
                                          <p:val>
                                            <p:strVal val="#ppt_x"/>
                                          </p:val>
                                        </p:tav>
                                        <p:tav tm="100000">
                                          <p:val>
                                            <p:strVal val="#ppt_x"/>
                                          </p:val>
                                        </p:tav>
                                      </p:tavLst>
                                    </p:anim>
                                    <p:anim calcmode="lin" valueType="num">
                                      <p:cBhvr>
                                        <p:cTn id="18" dur="500" fill="hold"/>
                                        <p:tgtEl>
                                          <p:spTgt spid="133"/>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4" fill="hold">
                                  <p:stCondLst>
                                    <p:cond delay="0"/>
                                  </p:stCondLst>
                                  <p:iterate type="el" backwards="0">
                                    <p:tmAbs val="0"/>
                                  </p:iterate>
                                  <p:childTnLst>
                                    <p:set>
                                      <p:cBhvr>
                                        <p:cTn id="22" fill="hold"/>
                                        <p:tgtEl>
                                          <p:spTgt spid="130"/>
                                        </p:tgtEl>
                                        <p:attrNameLst>
                                          <p:attrName>style.visibility</p:attrName>
                                        </p:attrNameLst>
                                      </p:cBhvr>
                                      <p:to>
                                        <p:strVal val="visible"/>
                                      </p:to>
                                    </p:set>
                                    <p:anim calcmode="lin" valueType="num">
                                      <p:cBhvr>
                                        <p:cTn id="23" dur="500" fill="hold"/>
                                        <p:tgtEl>
                                          <p:spTgt spid="130"/>
                                        </p:tgtEl>
                                        <p:attrNameLst>
                                          <p:attrName>ppt_w</p:attrName>
                                        </p:attrNameLst>
                                      </p:cBhvr>
                                      <p:tavLst>
                                        <p:tav tm="0">
                                          <p:val>
                                            <p:fltVal val="0"/>
                                          </p:val>
                                        </p:tav>
                                        <p:tav tm="100000">
                                          <p:val>
                                            <p:strVal val="#ppt_w"/>
                                          </p:val>
                                        </p:tav>
                                      </p:tavLst>
                                    </p:anim>
                                    <p:anim calcmode="lin" valueType="num">
                                      <p:cBhvr>
                                        <p:cTn id="24" dur="500" fill="hold"/>
                                        <p:tgtEl>
                                          <p:spTgt spid="13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path" nodeType="clickEffect" presetSubtype="0" presetID="-1" grpId="5" accel="50000" decel="50000" fill="hold">
                                  <p:stCondLst>
                                    <p:cond delay="0"/>
                                  </p:stCondLst>
                                  <p:childTnLst>
                                    <p:animMotion path="M 0.000000 0.000000 L 0.261260 0.448787" origin="layout" pathEditMode="relative">
                                      <p:cBhvr>
                                        <p:cTn id="28" dur="1000" fill="hold"/>
                                        <p:tgtEl>
                                          <p:spTgt spid="130"/>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Class="path" nodeType="clickEffect" presetSubtype="0" presetID="-1" grpId="6" accel="50000" decel="50000" fill="hold">
                                  <p:stCondLst>
                                    <p:cond delay="0"/>
                                  </p:stCondLst>
                                  <p:childTnLst>
                                    <p:animMotion path="M 0.261260 0.448787 L 0.514801 0.002472" origin="layout" pathEditMode="relative">
                                      <p:cBhvr>
                                        <p:cTn id="32" dur="1000" fill="hold"/>
                                        <p:tgtEl>
                                          <p:spTgt spid="13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3" grpId="3"/>
      <p:bldP build="whole" bldLvl="1" animBg="1" rev="0" advAuto="0" spid="130" grpId="4"/>
      <p:bldP build="whole" bldLvl="1" animBg="1" rev="0" advAuto="0" spid="144" grpId="1"/>
      <p:bldP build="whole" bldLvl="1" animBg="1" rev="0" advAuto="0" spid="137"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lide Number"/>
          <p:cNvSpPr txBox="1"/>
          <p:nvPr>
            <p:ph type="sldNum" sz="quarter" idx="2"/>
          </p:nvPr>
        </p:nvSpPr>
        <p:spPr>
          <a:xfrm rot="16200000">
            <a:off x="319418" y="12587622"/>
            <a:ext cx="258984"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149" name="Rectangle"/>
          <p:cNvSpPr/>
          <p:nvPr/>
        </p:nvSpPr>
        <p:spPr>
          <a:xfrm>
            <a:off x="2201462" y="-1"/>
            <a:ext cx="6689113" cy="13716001"/>
          </a:xfrm>
          <a:prstGeom prst="rect">
            <a:avLst/>
          </a:prstGeom>
          <a:solidFill>
            <a:srgbClr val="000000">
              <a:alpha val="46443"/>
            </a:srgbClr>
          </a:solidFill>
          <a:ln w="12700">
            <a:miter lim="400000"/>
          </a:ln>
        </p:spPr>
        <p:txBody>
          <a:bodyPr lIns="45719" rIns="45719" anchor="ctr"/>
          <a:lstStyle/>
          <a:p>
            <a:pPr algn="ctr">
              <a:defRPr>
                <a:solidFill>
                  <a:srgbClr val="F8F8F8"/>
                </a:solidFill>
              </a:defRPr>
            </a:pPr>
          </a:p>
        </p:txBody>
      </p:sp>
      <p:sp>
        <p:nvSpPr>
          <p:cNvPr id="150" name="//   Intelligent ATTACKERS"/>
          <p:cNvSpPr txBox="1"/>
          <p:nvPr/>
        </p:nvSpPr>
        <p:spPr>
          <a:xfrm>
            <a:off x="11475430" y="5750282"/>
            <a:ext cx="11353261"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6900">
                <a:solidFill>
                  <a:schemeClr val="accent1"/>
                </a:solidFill>
              </a:defRPr>
            </a:pPr>
            <a:r>
              <a:t>// </a:t>
            </a:r>
            <a:r>
              <a:rPr b="0">
                <a:solidFill>
                  <a:srgbClr val="E7E6E6"/>
                </a:solidFill>
              </a:rPr>
              <a:t>  Intelligent ATTACKERS</a:t>
            </a:r>
          </a:p>
        </p:txBody>
      </p:sp>
      <p:sp>
        <p:nvSpPr>
          <p:cNvPr id="151" name="FIRST &amp; FOREMOST"/>
          <p:cNvSpPr txBox="1"/>
          <p:nvPr/>
        </p:nvSpPr>
        <p:spPr>
          <a:xfrm rot="16200000">
            <a:off x="3823979" y="4475479"/>
            <a:ext cx="9807771" cy="476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15000">
                <a:solidFill>
                  <a:schemeClr val="accent1"/>
                </a:solidFill>
                <a:latin typeface="Century Gothic"/>
                <a:ea typeface="Century Gothic"/>
                <a:cs typeface="Century Gothic"/>
                <a:sym typeface="Century Gothic"/>
              </a:defRPr>
            </a:pPr>
            <a:r>
              <a:t>FIRST &amp; </a:t>
            </a:r>
            <a:r>
              <a:rPr>
                <a:solidFill>
                  <a:srgbClr val="E7E6E6"/>
                </a:solidFill>
              </a:rPr>
              <a:t>FOREMOST</a:t>
            </a:r>
          </a:p>
        </p:txBody>
      </p:sp>
      <p:sp>
        <p:nvSpPr>
          <p:cNvPr id="152" name="Rectangle"/>
          <p:cNvSpPr/>
          <p:nvPr/>
        </p:nvSpPr>
        <p:spPr>
          <a:xfrm>
            <a:off x="1752353" y="6058768"/>
            <a:ext cx="449110" cy="1598463"/>
          </a:xfrm>
          <a:prstGeom prst="rect">
            <a:avLst/>
          </a:prstGeom>
          <a:solidFill>
            <a:schemeClr val="accent1"/>
          </a:solidFill>
          <a:ln w="12700">
            <a:miter lim="400000"/>
          </a:ln>
        </p:spPr>
        <p:txBody>
          <a:bodyPr lIns="45719" rIns="45719" anchor="ctr"/>
          <a:lstStyle/>
          <a:p>
            <a:pPr algn="ctr">
              <a:defRPr>
                <a:solidFill>
                  <a:srgbClr val="F8F8F8"/>
                </a:solidFill>
              </a:defRPr>
            </a:pPr>
          </a:p>
        </p:txBody>
      </p:sp>
      <p:sp>
        <p:nvSpPr>
          <p:cNvPr id="153" name="LIVE OFF THE LAND"/>
          <p:cNvSpPr txBox="1"/>
          <p:nvPr/>
        </p:nvSpPr>
        <p:spPr>
          <a:xfrm>
            <a:off x="15031604" y="6858277"/>
            <a:ext cx="8225891"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6900">
                <a:solidFill>
                  <a:schemeClr val="accent1"/>
                </a:solidFill>
              </a:defRPr>
            </a:lvl1pPr>
          </a:lstStyle>
          <a:p>
            <a:pPr/>
            <a:r>
              <a:t>LIVE OFF THE LAND</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52"/>
                                        </p:tgtEl>
                                        <p:attrNameLst>
                                          <p:attrName>style.visibility</p:attrName>
                                        </p:attrNameLst>
                                      </p:cBhvr>
                                      <p:to>
                                        <p:strVal val="visible"/>
                                      </p:to>
                                    </p:set>
                                    <p:anim calcmode="lin" valueType="num">
                                      <p:cBhvr>
                                        <p:cTn id="7" dur="1000" fill="hold"/>
                                        <p:tgtEl>
                                          <p:spTgt spid="152"/>
                                        </p:tgtEl>
                                        <p:attrNameLst>
                                          <p:attrName>ppt_x</p:attrName>
                                        </p:attrNameLst>
                                      </p:cBhvr>
                                      <p:tavLst>
                                        <p:tav tm="0">
                                          <p:val>
                                            <p:strVal val="#ppt_x"/>
                                          </p:val>
                                        </p:tav>
                                        <p:tav tm="100000">
                                          <p:val>
                                            <p:strVal val="#ppt_x"/>
                                          </p:val>
                                        </p:tav>
                                      </p:tavLst>
                                    </p:anim>
                                    <p:anim calcmode="lin" valueType="num">
                                      <p:cBhvr>
                                        <p:cTn id="8" dur="1000" fill="hold"/>
                                        <p:tgtEl>
                                          <p:spTgt spid="15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150"/>
                                        </p:tgtEl>
                                        <p:attrNameLst>
                                          <p:attrName>style.visibility</p:attrName>
                                        </p:attrNameLst>
                                      </p:cBhvr>
                                      <p:to>
                                        <p:strVal val="visible"/>
                                      </p:to>
                                    </p:set>
                                    <p:anim calcmode="lin" valueType="num">
                                      <p:cBhvr>
                                        <p:cTn id="12" dur="1000" fill="hold"/>
                                        <p:tgtEl>
                                          <p:spTgt spid="150"/>
                                        </p:tgtEl>
                                        <p:attrNameLst>
                                          <p:attrName>ppt_x</p:attrName>
                                        </p:attrNameLst>
                                      </p:cBhvr>
                                      <p:tavLst>
                                        <p:tav tm="0">
                                          <p:val>
                                            <p:strVal val="#ppt_x"/>
                                          </p:val>
                                        </p:tav>
                                        <p:tav tm="100000">
                                          <p:val>
                                            <p:strVal val="#ppt_x"/>
                                          </p:val>
                                        </p:tav>
                                      </p:tavLst>
                                    </p:anim>
                                    <p:anim calcmode="lin" valueType="num">
                                      <p:cBhvr>
                                        <p:cTn id="13" dur="1000" fill="hold"/>
                                        <p:tgtEl>
                                          <p:spTgt spid="150"/>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Class="entr" nodeType="afterEffect" presetSubtype="4" presetID="2" grpId="3" fill="hold">
                                  <p:stCondLst>
                                    <p:cond delay="0"/>
                                  </p:stCondLst>
                                  <p:iterate type="el" backwards="0">
                                    <p:tmAbs val="0"/>
                                  </p:iterate>
                                  <p:childTnLst>
                                    <p:set>
                                      <p:cBhvr>
                                        <p:cTn id="16" fill="hold"/>
                                        <p:tgtEl>
                                          <p:spTgt spid="151"/>
                                        </p:tgtEl>
                                        <p:attrNameLst>
                                          <p:attrName>style.visibility</p:attrName>
                                        </p:attrNameLst>
                                      </p:cBhvr>
                                      <p:to>
                                        <p:strVal val="visible"/>
                                      </p:to>
                                    </p:set>
                                    <p:anim calcmode="lin" valueType="num">
                                      <p:cBhvr>
                                        <p:cTn id="17" dur="500" fill="hold"/>
                                        <p:tgtEl>
                                          <p:spTgt spid="151"/>
                                        </p:tgtEl>
                                        <p:attrNameLst>
                                          <p:attrName>ppt_x</p:attrName>
                                        </p:attrNameLst>
                                      </p:cBhvr>
                                      <p:tavLst>
                                        <p:tav tm="0">
                                          <p:val>
                                            <p:strVal val="#ppt_x"/>
                                          </p:val>
                                        </p:tav>
                                        <p:tav tm="100000">
                                          <p:val>
                                            <p:strVal val="#ppt_x"/>
                                          </p:val>
                                        </p:tav>
                                      </p:tavLst>
                                    </p:anim>
                                    <p:anim calcmode="lin" valueType="num">
                                      <p:cBhvr>
                                        <p:cTn id="18" dur="500" fill="hold"/>
                                        <p:tgtEl>
                                          <p:spTgt spid="151"/>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Class="entr" nodeType="afterEffect" presetSubtype="4" presetID="2" grpId="4" fill="hold">
                                  <p:stCondLst>
                                    <p:cond delay="0"/>
                                  </p:stCondLst>
                                  <p:iterate type="el" backwards="0">
                                    <p:tmAbs val="0"/>
                                  </p:iterate>
                                  <p:childTnLst>
                                    <p:set>
                                      <p:cBhvr>
                                        <p:cTn id="21" fill="hold"/>
                                        <p:tgtEl>
                                          <p:spTgt spid="153"/>
                                        </p:tgtEl>
                                        <p:attrNameLst>
                                          <p:attrName>style.visibility</p:attrName>
                                        </p:attrNameLst>
                                      </p:cBhvr>
                                      <p:to>
                                        <p:strVal val="visible"/>
                                      </p:to>
                                    </p:set>
                                    <p:anim calcmode="lin" valueType="num">
                                      <p:cBhvr>
                                        <p:cTn id="22" dur="1000" fill="hold"/>
                                        <p:tgtEl>
                                          <p:spTgt spid="153"/>
                                        </p:tgtEl>
                                        <p:attrNameLst>
                                          <p:attrName>ppt_x</p:attrName>
                                        </p:attrNameLst>
                                      </p:cBhvr>
                                      <p:tavLst>
                                        <p:tav tm="0">
                                          <p:val>
                                            <p:strVal val="#ppt_x"/>
                                          </p:val>
                                        </p:tav>
                                        <p:tav tm="100000">
                                          <p:val>
                                            <p:strVal val="#ppt_x"/>
                                          </p:val>
                                        </p:tav>
                                      </p:tavLst>
                                    </p:anim>
                                    <p:anim calcmode="lin" valueType="num">
                                      <p:cBhvr>
                                        <p:cTn id="23" dur="10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 grpId="1"/>
      <p:bldP build="whole" bldLvl="1" animBg="1" rev="0" advAuto="0" spid="150" grpId="2"/>
      <p:bldP build="whole" bldLvl="1" animBg="1" rev="0" advAuto="0" spid="153" grpId="4"/>
      <p:bldP build="whole" bldLvl="1" animBg="1" rev="0" advAuto="0" spid="151"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p:cNvSpPr/>
          <p:nvPr/>
        </p:nvSpPr>
        <p:spPr>
          <a:xfrm>
            <a:off x="2427909" y="698741"/>
            <a:ext cx="19997279" cy="12318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4" y="0"/>
                </a:moveTo>
                <a:cubicBezTo>
                  <a:pt x="3876" y="0"/>
                  <a:pt x="0" y="9033"/>
                  <a:pt x="0" y="10447"/>
                </a:cubicBezTo>
                <a:cubicBezTo>
                  <a:pt x="0" y="11860"/>
                  <a:pt x="3876" y="21600"/>
                  <a:pt x="10844" y="21600"/>
                </a:cubicBezTo>
                <a:cubicBezTo>
                  <a:pt x="17768" y="21600"/>
                  <a:pt x="21600" y="11860"/>
                  <a:pt x="21600" y="10447"/>
                </a:cubicBezTo>
                <a:cubicBezTo>
                  <a:pt x="21600" y="9033"/>
                  <a:pt x="17768" y="0"/>
                  <a:pt x="10844" y="0"/>
                </a:cubicBezTo>
                <a:close/>
                <a:moveTo>
                  <a:pt x="10844" y="18772"/>
                </a:moveTo>
                <a:cubicBezTo>
                  <a:pt x="8100" y="18772"/>
                  <a:pt x="6184" y="15316"/>
                  <a:pt x="6184" y="10447"/>
                </a:cubicBezTo>
                <a:cubicBezTo>
                  <a:pt x="6184" y="6205"/>
                  <a:pt x="8100" y="2042"/>
                  <a:pt x="10844" y="2042"/>
                </a:cubicBezTo>
                <a:cubicBezTo>
                  <a:pt x="13500" y="2042"/>
                  <a:pt x="15460" y="6205"/>
                  <a:pt x="15460" y="10447"/>
                </a:cubicBezTo>
                <a:cubicBezTo>
                  <a:pt x="15460" y="15316"/>
                  <a:pt x="13500" y="18772"/>
                  <a:pt x="10844" y="18772"/>
                </a:cubicBezTo>
                <a:close/>
                <a:moveTo>
                  <a:pt x="10844" y="10447"/>
                </a:moveTo>
                <a:cubicBezTo>
                  <a:pt x="10408" y="9661"/>
                  <a:pt x="11584" y="6205"/>
                  <a:pt x="10844" y="6205"/>
                </a:cubicBezTo>
                <a:cubicBezTo>
                  <a:pt x="9624" y="6205"/>
                  <a:pt x="8492" y="8404"/>
                  <a:pt x="8492" y="10447"/>
                </a:cubicBezTo>
                <a:cubicBezTo>
                  <a:pt x="8492" y="13196"/>
                  <a:pt x="9624" y="14609"/>
                  <a:pt x="10844" y="14609"/>
                </a:cubicBezTo>
                <a:cubicBezTo>
                  <a:pt x="11932" y="14609"/>
                  <a:pt x="13152" y="13196"/>
                  <a:pt x="13152" y="10447"/>
                </a:cubicBezTo>
                <a:cubicBezTo>
                  <a:pt x="13152" y="9661"/>
                  <a:pt x="11192" y="11153"/>
                  <a:pt x="10844" y="10447"/>
                </a:cubicBezTo>
                <a:close/>
              </a:path>
            </a:pathLst>
          </a:custGeom>
          <a:solidFill>
            <a:schemeClr val="accent3">
              <a:alpha val="8278"/>
            </a:schemeClr>
          </a:solidFill>
          <a:ln w="12700">
            <a:miter lim="400000"/>
          </a:ln>
        </p:spPr>
        <p:txBody>
          <a:bodyPr lIns="45719" rIns="45719" anchor="ctr"/>
          <a:lstStyle/>
          <a:p>
            <a:pPr>
              <a:defRPr>
                <a:solidFill>
                  <a:schemeClr val="accent3">
                    <a:lumOff val="-12941"/>
                  </a:schemeClr>
                </a:solidFill>
              </a:defRPr>
            </a:pPr>
          </a:p>
        </p:txBody>
      </p:sp>
      <p:sp>
        <p:nvSpPr>
          <p:cNvPr id="158" name="Rectangle"/>
          <p:cNvSpPr/>
          <p:nvPr/>
        </p:nvSpPr>
        <p:spPr>
          <a:xfrm>
            <a:off x="5450530" y="4003071"/>
            <a:ext cx="13952037" cy="5709858"/>
          </a:xfrm>
          <a:prstGeom prst="rect">
            <a:avLst/>
          </a:prstGeom>
          <a:ln w="127000">
            <a:solidFill>
              <a:srgbClr val="E7E6E6"/>
            </a:solidFill>
            <a:miter/>
          </a:ln>
        </p:spPr>
        <p:txBody>
          <a:bodyPr lIns="45719" rIns="45719" anchor="ctr"/>
          <a:lstStyle/>
          <a:p>
            <a:pPr algn="ctr">
              <a:defRPr>
                <a:solidFill>
                  <a:schemeClr val="accent3"/>
                </a:solidFill>
              </a:defRPr>
            </a:pPr>
          </a:p>
        </p:txBody>
      </p:sp>
      <p:sp>
        <p:nvSpPr>
          <p:cNvPr id="159" name="RECON"/>
          <p:cNvSpPr txBox="1"/>
          <p:nvPr/>
        </p:nvSpPr>
        <p:spPr>
          <a:xfrm>
            <a:off x="4899946" y="5193029"/>
            <a:ext cx="14571408" cy="332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800">
                <a:solidFill>
                  <a:schemeClr val="accent3">
                    <a:lumOff val="8823"/>
                  </a:schemeClr>
                </a:solidFill>
                <a:latin typeface="Century Gothic"/>
                <a:ea typeface="Century Gothic"/>
                <a:cs typeface="Century Gothic"/>
                <a:sym typeface="Century Gothic"/>
              </a:defRPr>
            </a:lvl1pPr>
          </a:lstStyle>
          <a:p>
            <a:pPr/>
            <a:r>
              <a:t>RECON</a:t>
            </a:r>
          </a:p>
        </p:txBody>
      </p:sp>
    </p:spTree>
  </p:cSld>
  <p:clrMapOvr>
    <a:masterClrMapping/>
  </p:clrMapOvr>
  <mc:AlternateContent xmlns:mc="http://schemas.openxmlformats.org/markup-compatibility/2006">
    <mc:Choice xmlns:p14="http://schemas.microsoft.com/office/powerpoint/2010/main" Requires="p14">
      <p:transition spd="fast" advClick="1" p14:dur="500">
        <p:fad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58"/>
                                        </p:tgtEl>
                                        <p:attrNameLst>
                                          <p:attrName>style.visibility</p:attrName>
                                        </p:attrNameLst>
                                      </p:cBhvr>
                                      <p:to>
                                        <p:strVal val="visible"/>
                                      </p:to>
                                    </p:set>
                                    <p:anim calcmode="lin" valueType="num">
                                      <p:cBhvr>
                                        <p:cTn id="7" dur="1000" fill="hold"/>
                                        <p:tgtEl>
                                          <p:spTgt spid="158"/>
                                        </p:tgtEl>
                                        <p:attrNameLst>
                                          <p:attrName>ppt_x</p:attrName>
                                        </p:attrNameLst>
                                      </p:cBhvr>
                                      <p:tavLst>
                                        <p:tav tm="0">
                                          <p:val>
                                            <p:strVal val="#ppt_x"/>
                                          </p:val>
                                        </p:tav>
                                        <p:tav tm="100000">
                                          <p:val>
                                            <p:strVal val="#ppt_x"/>
                                          </p:val>
                                        </p:tav>
                                      </p:tavLst>
                                    </p:anim>
                                    <p:anim calcmode="lin" valueType="num">
                                      <p:cBhvr>
                                        <p:cTn id="8" dur="1000" fill="hold"/>
                                        <p:tgtEl>
                                          <p:spTgt spid="15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159"/>
                                        </p:tgtEl>
                                        <p:attrNameLst>
                                          <p:attrName>style.visibility</p:attrName>
                                        </p:attrNameLst>
                                      </p:cBhvr>
                                      <p:to>
                                        <p:strVal val="visible"/>
                                      </p:to>
                                    </p:set>
                                    <p:anim calcmode="lin" valueType="num">
                                      <p:cBhvr>
                                        <p:cTn id="12" dur="500" fill="hold"/>
                                        <p:tgtEl>
                                          <p:spTgt spid="159"/>
                                        </p:tgtEl>
                                        <p:attrNameLst>
                                          <p:attrName>ppt_x</p:attrName>
                                        </p:attrNameLst>
                                      </p:cBhvr>
                                      <p:tavLst>
                                        <p:tav tm="0">
                                          <p:val>
                                            <p:strVal val="#ppt_x"/>
                                          </p:val>
                                        </p:tav>
                                        <p:tav tm="100000">
                                          <p:val>
                                            <p:strVal val="#ppt_x"/>
                                          </p:val>
                                        </p:tav>
                                      </p:tavLst>
                                    </p:anim>
                                    <p:anim calcmode="lin" valueType="num">
                                      <p:cBhvr>
                                        <p:cTn id="13"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9" grpId="2"/>
      <p:bldP build="whole" bldLvl="1" animBg="1" rev="0" advAuto="0" spid="15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lide Number"/>
          <p:cNvSpPr txBox="1"/>
          <p:nvPr>
            <p:ph type="sldNum" sz="quarter" idx="2"/>
          </p:nvPr>
        </p:nvSpPr>
        <p:spPr>
          <a:xfrm rot="16200000">
            <a:off x="319418" y="12587622"/>
            <a:ext cx="258984" cy="434341"/>
          </a:xfrm>
          <a:prstGeom prst="rect">
            <a:avLst/>
          </a:prstGeom>
          <a:extLst>
            <a:ext uri="{C572A759-6A51-4108-AA02-DFA0A04FC94B}">
              <ma14:wrappingTextBoxFlag xmlns:ma14="http://schemas.microsoft.com/office/mac/drawingml/2011/main" val="1"/>
            </a:ext>
          </a:extLst>
        </p:spPr>
        <p:txBody>
          <a:bodyPr/>
          <a:lstStyle>
            <a:lvl1pPr>
              <a:defRPr sz="2200">
                <a:solidFill>
                  <a:schemeClr val="accent3"/>
                </a:solidFill>
                <a:latin typeface="Century Gothic"/>
                <a:ea typeface="Century Gothic"/>
                <a:cs typeface="Century Gothic"/>
                <a:sym typeface="Century Gothic"/>
              </a:defRPr>
            </a:lvl1pPr>
          </a:lstStyle>
          <a:p>
            <a:pPr/>
            <a:fld id="{86CB4B4D-7CA3-9044-876B-883B54F8677D}" type="slidenum"/>
          </a:p>
        </p:txBody>
      </p:sp>
      <p:sp>
        <p:nvSpPr>
          <p:cNvPr id="164" name="ARIN.NET"/>
          <p:cNvSpPr txBox="1"/>
          <p:nvPr/>
        </p:nvSpPr>
        <p:spPr>
          <a:xfrm rot="16200000">
            <a:off x="3307251" y="5681983"/>
            <a:ext cx="13716001" cy="235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500">
                <a:solidFill>
                  <a:schemeClr val="accent1"/>
                </a:solidFill>
                <a:latin typeface="Century Gothic"/>
                <a:ea typeface="Century Gothic"/>
                <a:cs typeface="Century Gothic"/>
                <a:sym typeface="Century Gothic"/>
              </a:defRPr>
            </a:lvl1pPr>
          </a:lstStyle>
          <a:p>
            <a:pPr/>
            <a:r>
              <a:t>ARIN.NET</a:t>
            </a:r>
          </a:p>
        </p:txBody>
      </p:sp>
      <p:sp>
        <p:nvSpPr>
          <p:cNvPr id="165" name="Shape"/>
          <p:cNvSpPr/>
          <p:nvPr/>
        </p:nvSpPr>
        <p:spPr>
          <a:xfrm rot="5400000">
            <a:off x="7089057" y="2646941"/>
            <a:ext cx="894836" cy="858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28" y="1172"/>
                </a:lnTo>
                <a:lnTo>
                  <a:pt x="1017" y="1172"/>
                </a:lnTo>
                <a:lnTo>
                  <a:pt x="1017" y="20583"/>
                </a:lnTo>
                <a:lnTo>
                  <a:pt x="0" y="21600"/>
                </a:lnTo>
                <a:close/>
              </a:path>
            </a:pathLst>
          </a:custGeom>
          <a:solidFill>
            <a:schemeClr val="accent3"/>
          </a:solidFill>
          <a:ln w="12700">
            <a:miter lim="400000"/>
          </a:ln>
        </p:spPr>
        <p:txBody>
          <a:bodyPr lIns="45719" rIns="45719" anchor="ctr"/>
          <a:lstStyle/>
          <a:p>
            <a:pPr algn="ctr"/>
          </a:p>
        </p:txBody>
      </p:sp>
      <p:sp>
        <p:nvSpPr>
          <p:cNvPr id="166" name="Shape"/>
          <p:cNvSpPr/>
          <p:nvPr/>
        </p:nvSpPr>
        <p:spPr>
          <a:xfrm rot="10800000">
            <a:off x="7107100" y="10192264"/>
            <a:ext cx="858752" cy="894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475" y="1125"/>
                </a:lnTo>
                <a:lnTo>
                  <a:pt x="1059" y="1125"/>
                </a:lnTo>
                <a:lnTo>
                  <a:pt x="1059" y="20541"/>
                </a:lnTo>
                <a:lnTo>
                  <a:pt x="0" y="21600"/>
                </a:lnTo>
                <a:close/>
              </a:path>
            </a:pathLst>
          </a:custGeom>
          <a:solidFill>
            <a:schemeClr val="accent3"/>
          </a:solidFill>
          <a:ln w="12700">
            <a:miter lim="400000"/>
          </a:ln>
        </p:spPr>
        <p:txBody>
          <a:bodyPr lIns="45719" rIns="45719" anchor="ctr"/>
          <a:lstStyle/>
          <a:p>
            <a:pPr algn="ctr"/>
          </a:p>
        </p:txBody>
      </p:sp>
      <p:sp>
        <p:nvSpPr>
          <p:cNvPr id="167" name="RE…"/>
          <p:cNvSpPr txBox="1"/>
          <p:nvPr/>
        </p:nvSpPr>
        <p:spPr>
          <a:xfrm>
            <a:off x="2010542" y="4098417"/>
            <a:ext cx="5558028" cy="573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9000">
                <a:latin typeface="Century Gothic"/>
                <a:ea typeface="Century Gothic"/>
                <a:cs typeface="Century Gothic"/>
                <a:sym typeface="Century Gothic"/>
              </a:defRPr>
            </a:pPr>
            <a:r>
              <a:t>RE</a:t>
            </a:r>
          </a:p>
          <a:p>
            <a:pPr>
              <a:defRPr b="1" sz="9000">
                <a:latin typeface="Century Gothic"/>
                <a:ea typeface="Century Gothic"/>
                <a:cs typeface="Century Gothic"/>
                <a:sym typeface="Century Gothic"/>
              </a:defRPr>
            </a:pPr>
            <a:r>
              <a:t>CON</a:t>
            </a:r>
            <a:br/>
            <a:r>
              <a:t>NAIS</a:t>
            </a:r>
          </a:p>
          <a:p>
            <a:pPr>
              <a:defRPr b="1" sz="9000">
                <a:latin typeface="Century Gothic"/>
                <a:ea typeface="Century Gothic"/>
                <a:cs typeface="Century Gothic"/>
                <a:sym typeface="Century Gothic"/>
              </a:defRPr>
            </a:pPr>
            <a:r>
              <a:t>SANCE</a:t>
            </a:r>
          </a:p>
        </p:txBody>
      </p:sp>
      <p:pic>
        <p:nvPicPr>
          <p:cNvPr id="168" name="Screen Shot 2018-07-08 at 6.49.37 PM.png" descr="Screen Shot 2018-07-08 at 6.49.37 PM.png"/>
          <p:cNvPicPr>
            <a:picLocks noChangeAspect="1"/>
          </p:cNvPicPr>
          <p:nvPr/>
        </p:nvPicPr>
        <p:blipFill>
          <a:blip r:embed="rId3">
            <a:extLst/>
          </a:blip>
          <a:stretch>
            <a:fillRect/>
          </a:stretch>
        </p:blipFill>
        <p:spPr>
          <a:xfrm>
            <a:off x="11870431" y="8803647"/>
            <a:ext cx="12059878" cy="4413403"/>
          </a:xfrm>
          <a:prstGeom prst="rect">
            <a:avLst/>
          </a:prstGeom>
          <a:ln w="12700">
            <a:miter lim="400000"/>
          </a:ln>
          <a:effectLst>
            <a:outerShdw sx="100000" sy="100000" kx="0" ky="0" algn="b" rotWithShape="0" blurRad="1270000" dist="25400" dir="5400000">
              <a:srgbClr val="6BAAD0">
                <a:alpha val="60299"/>
              </a:srgbClr>
            </a:outerShdw>
          </a:effectLst>
        </p:spPr>
      </p:pic>
      <p:pic>
        <p:nvPicPr>
          <p:cNvPr id="169" name="Screen Shot 2018-07-08 at 6.48.42 PM.png" descr="Screen Shot 2018-07-08 at 6.48.42 PM.png"/>
          <p:cNvPicPr>
            <a:picLocks noChangeAspect="1"/>
          </p:cNvPicPr>
          <p:nvPr/>
        </p:nvPicPr>
        <p:blipFill>
          <a:blip r:embed="rId4">
            <a:extLst/>
          </a:blip>
          <a:stretch>
            <a:fillRect/>
          </a:stretch>
        </p:blipFill>
        <p:spPr>
          <a:xfrm>
            <a:off x="10917445" y="1301707"/>
            <a:ext cx="12231327" cy="8619849"/>
          </a:xfrm>
          <a:prstGeom prst="rect">
            <a:avLst/>
          </a:prstGeom>
          <a:ln w="12700">
            <a:miter lim="400000"/>
          </a:ln>
          <a:effectLst>
            <a:outerShdw sx="100000" sy="100000" kx="0" ky="0" algn="b" rotWithShape="0" blurRad="1270000" dist="25400" dir="5400000">
              <a:srgbClr val="6BAAD0">
                <a:alpha val="60299"/>
              </a:srgbClr>
            </a:outerShdw>
          </a:effectLst>
        </p:spPr>
      </p:pic>
      <p:pic>
        <p:nvPicPr>
          <p:cNvPr id="170" name="Screen Shot 2018-07-18 at 8.12.50 PM.png" descr="Screen Shot 2018-07-18 at 8.12.50 PM.png"/>
          <p:cNvPicPr>
            <a:picLocks noChangeAspect="1"/>
          </p:cNvPicPr>
          <p:nvPr/>
        </p:nvPicPr>
        <p:blipFill>
          <a:blip r:embed="rId5">
            <a:extLst/>
          </a:blip>
          <a:srcRect l="32517" t="44639" r="0" b="0"/>
          <a:stretch>
            <a:fillRect/>
          </a:stretch>
        </p:blipFill>
        <p:spPr>
          <a:xfrm>
            <a:off x="13425034" y="227980"/>
            <a:ext cx="10401549" cy="2678532"/>
          </a:xfrm>
          <a:prstGeom prst="rect">
            <a:avLst/>
          </a:prstGeom>
          <a:ln w="12700">
            <a:miter lim="400000"/>
          </a:ln>
          <a:effectLst>
            <a:outerShdw sx="100000" sy="100000" kx="0" ky="0" algn="b" rotWithShape="0" blurRad="1270000" dist="2540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64"/>
                                        </p:tgtEl>
                                        <p:attrNameLst>
                                          <p:attrName>style.visibility</p:attrName>
                                        </p:attrNameLst>
                                      </p:cBhvr>
                                      <p:to>
                                        <p:strVal val="visible"/>
                                      </p:to>
                                    </p:set>
                                    <p:anim calcmode="lin" valueType="num">
                                      <p:cBhvr>
                                        <p:cTn id="7" dur="500" fill="hold"/>
                                        <p:tgtEl>
                                          <p:spTgt spid="164"/>
                                        </p:tgtEl>
                                        <p:attrNameLst>
                                          <p:attrName>ppt_x</p:attrName>
                                        </p:attrNameLst>
                                      </p:cBhvr>
                                      <p:tavLst>
                                        <p:tav tm="0">
                                          <p:val>
                                            <p:strVal val="#ppt_x"/>
                                          </p:val>
                                        </p:tav>
                                        <p:tav tm="100000">
                                          <p:val>
                                            <p:strVal val="#ppt_x"/>
                                          </p:val>
                                        </p:tav>
                                      </p:tavLst>
                                    </p:anim>
                                    <p:anim calcmode="lin" valueType="num">
                                      <p:cBhvr>
                                        <p:cTn id="8" dur="500" fill="hold"/>
                                        <p:tgtEl>
                                          <p:spTgt spid="16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165"/>
                                        </p:tgtEl>
                                        <p:attrNameLst>
                                          <p:attrName>style.visibility</p:attrName>
                                        </p:attrNameLst>
                                      </p:cBhvr>
                                      <p:to>
                                        <p:strVal val="visible"/>
                                      </p:to>
                                    </p:set>
                                    <p:anim calcmode="lin" valueType="num">
                                      <p:cBhvr>
                                        <p:cTn id="12" dur="1000" fill="hold"/>
                                        <p:tgtEl>
                                          <p:spTgt spid="165"/>
                                        </p:tgtEl>
                                        <p:attrNameLst>
                                          <p:attrName>ppt_x</p:attrName>
                                        </p:attrNameLst>
                                      </p:cBhvr>
                                      <p:tavLst>
                                        <p:tav tm="0">
                                          <p:val>
                                            <p:strVal val="#ppt_x"/>
                                          </p:val>
                                        </p:tav>
                                        <p:tav tm="100000">
                                          <p:val>
                                            <p:strVal val="#ppt_x"/>
                                          </p:val>
                                        </p:tav>
                                      </p:tavLst>
                                    </p:anim>
                                    <p:anim calcmode="lin" valueType="num">
                                      <p:cBhvr>
                                        <p:cTn id="13" dur="1000" fill="hold"/>
                                        <p:tgtEl>
                                          <p:spTgt spid="16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Class="entr" nodeType="afterEffect" presetSubtype="4" presetID="2" grpId="3" fill="hold">
                                  <p:stCondLst>
                                    <p:cond delay="0"/>
                                  </p:stCondLst>
                                  <p:iterate type="el" backwards="0">
                                    <p:tmAbs val="0"/>
                                  </p:iterate>
                                  <p:childTnLst>
                                    <p:set>
                                      <p:cBhvr>
                                        <p:cTn id="16" fill="hold"/>
                                        <p:tgtEl>
                                          <p:spTgt spid="166"/>
                                        </p:tgtEl>
                                        <p:attrNameLst>
                                          <p:attrName>style.visibility</p:attrName>
                                        </p:attrNameLst>
                                      </p:cBhvr>
                                      <p:to>
                                        <p:strVal val="visible"/>
                                      </p:to>
                                    </p:set>
                                    <p:anim calcmode="lin" valueType="num">
                                      <p:cBhvr>
                                        <p:cTn id="17" dur="1000" fill="hold"/>
                                        <p:tgtEl>
                                          <p:spTgt spid="166"/>
                                        </p:tgtEl>
                                        <p:attrNameLst>
                                          <p:attrName>ppt_x</p:attrName>
                                        </p:attrNameLst>
                                      </p:cBhvr>
                                      <p:tavLst>
                                        <p:tav tm="0">
                                          <p:val>
                                            <p:strVal val="#ppt_x"/>
                                          </p:val>
                                        </p:tav>
                                        <p:tav tm="100000">
                                          <p:val>
                                            <p:strVal val="#ppt_x"/>
                                          </p:val>
                                        </p:tav>
                                      </p:tavLst>
                                    </p:anim>
                                    <p:anim calcmode="lin" valueType="num">
                                      <p:cBhvr>
                                        <p:cTn id="18" dur="1000" fill="hold"/>
                                        <p:tgtEl>
                                          <p:spTgt spid="166"/>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Class="entr" nodeType="afterEffect" presetSubtype="1" presetID="2" grpId="4" fill="hold">
                                  <p:stCondLst>
                                    <p:cond delay="0"/>
                                  </p:stCondLst>
                                  <p:iterate type="el" backwards="0">
                                    <p:tmAbs val="0"/>
                                  </p:iterate>
                                  <p:childTnLst>
                                    <p:set>
                                      <p:cBhvr>
                                        <p:cTn id="21" fill="hold"/>
                                        <p:tgtEl>
                                          <p:spTgt spid="167"/>
                                        </p:tgtEl>
                                        <p:attrNameLst>
                                          <p:attrName>style.visibility</p:attrName>
                                        </p:attrNameLst>
                                      </p:cBhvr>
                                      <p:to>
                                        <p:strVal val="visible"/>
                                      </p:to>
                                    </p:set>
                                    <p:anim calcmode="lin" valueType="num">
                                      <p:cBhvr>
                                        <p:cTn id="22" dur="500" fill="hold"/>
                                        <p:tgtEl>
                                          <p:spTgt spid="167"/>
                                        </p:tgtEl>
                                        <p:attrNameLst>
                                          <p:attrName>ppt_x</p:attrName>
                                        </p:attrNameLst>
                                      </p:cBhvr>
                                      <p:tavLst>
                                        <p:tav tm="0">
                                          <p:val>
                                            <p:strVal val="#ppt_x"/>
                                          </p:val>
                                        </p:tav>
                                        <p:tav tm="100000">
                                          <p:val>
                                            <p:strVal val="#ppt_x"/>
                                          </p:val>
                                        </p:tav>
                                      </p:tavLst>
                                    </p:anim>
                                    <p:anim calcmode="lin" valueType="num">
                                      <p:cBhvr>
                                        <p:cTn id="23" dur="500" fill="hold"/>
                                        <p:tgtEl>
                                          <p:spTgt spid="1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1"/>
      <p:bldP build="whole" bldLvl="1" animBg="1" rev="0" advAuto="0" spid="167" grpId="4"/>
      <p:bldP build="whole" bldLvl="1" animBg="1" rev="0" advAuto="0" spid="165" grpId="2"/>
      <p:bldP build="whole" bldLvl="1" animBg="1" rev="0" advAuto="0" spid="166" grpId="3"/>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3E3E3E"/>
      </a:dk1>
      <a:lt1>
        <a:srgbClr val="E7E6E6"/>
      </a:lt1>
      <a:dk2>
        <a:srgbClr val="A7A7A7"/>
      </a:dk2>
      <a:lt2>
        <a:srgbClr val="535353"/>
      </a:lt2>
      <a:accent1>
        <a:srgbClr val="7AB8D8"/>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8F8F8"/>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7AB8D8"/>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8F8F8"/>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E7E6E6"/>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